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83" r:id="rId3"/>
    <p:sldId id="284" r:id="rId4"/>
    <p:sldId id="289" r:id="rId5"/>
    <p:sldId id="287" r:id="rId6"/>
    <p:sldId id="285" r:id="rId7"/>
    <p:sldId id="288" r:id="rId8"/>
    <p:sldId id="267" r:id="rId9"/>
    <p:sldId id="257" r:id="rId10"/>
    <p:sldId id="286" r:id="rId11"/>
    <p:sldId id="28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311" autoAdjust="0"/>
  </p:normalViewPr>
  <p:slideViewPr>
    <p:cSldViewPr snapToGrid="0">
      <p:cViewPr varScale="1">
        <p:scale>
          <a:sx n="67" d="100"/>
          <a:sy n="67" d="100"/>
        </p:scale>
        <p:origin x="18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1E0B2-810D-4FE0-B336-D543469A35B3}" type="datetimeFigureOut">
              <a:rPr lang="en-GB" smtClean="0"/>
              <a:t>07/07/2022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AF85C-0CBA-4BCF-AAE2-A5B91E374C34}" type="slidenum">
              <a:rPr lang="en-GB" smtClean="0"/>
              <a:t>‹#›</a:t>
            </a:fld>
            <a:endParaRPr lang="en-GB"/>
          </a:p>
        </p:txBody>
      </p:sp>
    </p:spTree>
    <p:extLst>
      <p:ext uri="{BB962C8B-B14F-4D97-AF65-F5344CB8AC3E}">
        <p14:creationId xmlns:p14="http://schemas.microsoft.com/office/powerpoint/2010/main" val="281086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Hastoe has a long record of being at the forefront of sustainability in housing. From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requiring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minimum of level 4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CfSH</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and delivering the first rural Passivhaus scheme in the UK at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Wimbish</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we have always tried to address issues of carbon reduction, fuel poverty, comfort and sustainability in our developments.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Our experience of PH and AECB convinced us about fabric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first , but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construction industry risk premiums and unfamiliarity with those standards tended towards higher costs. Although there are pockets of really good contractors focussed on quality and innovation, we were not sure the UK construction industry as a whole was well placed to deliver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Whilst </a:t>
            </a:r>
            <a:r>
              <a:rPr lang="en-GB" sz="1200" dirty="0">
                <a:effectLst/>
                <a:latin typeface="Calibri" panose="020F0502020204030204" pitchFamily="34" charset="0"/>
                <a:ea typeface="Calibri" panose="020F0502020204030204" pitchFamily="34" charset="0"/>
                <a:cs typeface="Times New Roman" panose="02020603050405020304" pitchFamily="18" charset="0"/>
              </a:rPr>
              <a:t>Building Regulations are generally heading in the right direction, we recognise that they represent the minimum acceptable standard which can be built. Recent developments have highlighted the need to improve quality across the industry and at Hastoe we wanted to incorporate all of the benefits of our ‘low energy’ experience along with a general raising of standards above that minimum.</a:t>
            </a:r>
          </a:p>
          <a:p>
            <a:endParaRPr lang="en-GB" dirty="0"/>
          </a:p>
        </p:txBody>
      </p:sp>
      <p:sp>
        <p:nvSpPr>
          <p:cNvPr id="4" name="Slide Number Placeholder 3"/>
          <p:cNvSpPr>
            <a:spLocks noGrp="1"/>
          </p:cNvSpPr>
          <p:nvPr>
            <p:ph type="sldNum" sz="quarter" idx="5"/>
          </p:nvPr>
        </p:nvSpPr>
        <p:spPr/>
        <p:txBody>
          <a:bodyPr/>
          <a:lstStyle/>
          <a:p>
            <a:fld id="{9D2AF85C-0CBA-4BCF-AAE2-A5B91E374C34}" type="slidenum">
              <a:rPr lang="en-GB" smtClean="0"/>
              <a:t>7</a:t>
            </a:fld>
            <a:endParaRPr lang="en-GB"/>
          </a:p>
        </p:txBody>
      </p:sp>
    </p:spTree>
    <p:extLst>
      <p:ext uri="{BB962C8B-B14F-4D97-AF65-F5344CB8AC3E}">
        <p14:creationId xmlns:p14="http://schemas.microsoft.com/office/powerpoint/2010/main" val="384109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604C66-F034-4172-AACA-305948A53727}"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CDC0A4-63A7-478C-9E24-257E43A8BEAC}" type="slidenum">
              <a:rPr lang="en-GB" smtClean="0"/>
              <a:t>‹#›</a:t>
            </a:fld>
            <a:endParaRPr lang="en-GB"/>
          </a:p>
        </p:txBody>
      </p:sp>
    </p:spTree>
    <p:extLst>
      <p:ext uri="{BB962C8B-B14F-4D97-AF65-F5344CB8AC3E}">
        <p14:creationId xmlns:p14="http://schemas.microsoft.com/office/powerpoint/2010/main" val="4776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04C66-F034-4172-AACA-305948A53727}"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CDC0A4-63A7-478C-9E24-257E43A8BEAC}" type="slidenum">
              <a:rPr lang="en-GB" smtClean="0"/>
              <a:t>‹#›</a:t>
            </a:fld>
            <a:endParaRPr lang="en-GB"/>
          </a:p>
        </p:txBody>
      </p:sp>
    </p:spTree>
    <p:extLst>
      <p:ext uri="{BB962C8B-B14F-4D97-AF65-F5344CB8AC3E}">
        <p14:creationId xmlns:p14="http://schemas.microsoft.com/office/powerpoint/2010/main" val="178821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04C66-F034-4172-AACA-305948A53727}"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CDC0A4-63A7-478C-9E24-257E43A8BEAC}" type="slidenum">
              <a:rPr lang="en-GB" smtClean="0"/>
              <a:t>‹#›</a:t>
            </a:fld>
            <a:endParaRPr lang="en-GB"/>
          </a:p>
        </p:txBody>
      </p:sp>
    </p:spTree>
    <p:extLst>
      <p:ext uri="{BB962C8B-B14F-4D97-AF65-F5344CB8AC3E}">
        <p14:creationId xmlns:p14="http://schemas.microsoft.com/office/powerpoint/2010/main" val="83799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5929931"/>
            <a:ext cx="8239126"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1287496"/>
            <a:ext cx="8239127" cy="2324101"/>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3611595"/>
            <a:ext cx="8239125" cy="952501"/>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669977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433387" y="-647700"/>
            <a:ext cx="10029825"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452438" y="3562350"/>
            <a:ext cx="8239125" cy="2324100"/>
          </a:xfrm>
          <a:prstGeom prst="rect">
            <a:avLst/>
          </a:prstGeom>
        </p:spPr>
        <p:txBody>
          <a:bodyPr anchor="b"/>
          <a:lstStyle>
            <a:lvl1pPr>
              <a:defRPr sz="4350" spc="-87"/>
            </a:lvl1pPr>
          </a:lstStyle>
          <a:p>
            <a:r>
              <a:t>Presentation Title</a:t>
            </a:r>
          </a:p>
        </p:txBody>
      </p:sp>
      <p:sp>
        <p:nvSpPr>
          <p:cNvPr id="23" name="Author and Date"/>
          <p:cNvSpPr txBox="1">
            <a:spLocks noGrp="1"/>
          </p:cNvSpPr>
          <p:nvPr>
            <p:ph type="body" sz="quarter" idx="22" hasCustomPrompt="1"/>
          </p:nvPr>
        </p:nvSpPr>
        <p:spPr>
          <a:xfrm>
            <a:off x="452884" y="553069"/>
            <a:ext cx="8238233"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24" name="Body Level One…"/>
          <p:cNvSpPr txBox="1">
            <a:spLocks noGrp="1"/>
          </p:cNvSpPr>
          <p:nvPr>
            <p:ph type="body" sz="quarter" idx="1" hasCustomPrompt="1"/>
          </p:nvPr>
        </p:nvSpPr>
        <p:spPr>
          <a:xfrm>
            <a:off x="452438" y="5804955"/>
            <a:ext cx="8239125" cy="558476"/>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487856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4114800" y="-101600"/>
            <a:ext cx="4554314" cy="706755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452438" y="635000"/>
            <a:ext cx="3667125"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452438" y="3530288"/>
            <a:ext cx="3667125" cy="2692712"/>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4500563" y="6523450"/>
            <a:ext cx="208390"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847839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065503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7765326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452438" y="1186481"/>
            <a:ext cx="3667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61" name="Body Level One…"/>
          <p:cNvSpPr txBox="1">
            <a:spLocks noGrp="1"/>
          </p:cNvSpPr>
          <p:nvPr>
            <p:ph type="body" sz="half" idx="1" hasCustomPrompt="1"/>
          </p:nvPr>
        </p:nvSpPr>
        <p:spPr>
          <a:xfrm>
            <a:off x="452438" y="2124252"/>
            <a:ext cx="3667125" cy="4128315"/>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4572000" y="-203633"/>
            <a:ext cx="4093828"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452438" y="539750"/>
            <a:ext cx="3667125"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774127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452436" y="2266950"/>
            <a:ext cx="8239127" cy="2324100"/>
          </a:xfrm>
          <a:prstGeom prst="rect">
            <a:avLst/>
          </a:prstGeom>
        </p:spPr>
        <p:txBody>
          <a:bodyPr anchor="ctr"/>
          <a:lstStyle>
            <a:lvl1pPr>
              <a:defRPr sz="4350" b="0" spc="-87">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4500563" y="6523450"/>
            <a:ext cx="208390"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705930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452438" y="539750"/>
            <a:ext cx="8239125" cy="717475"/>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644322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04C66-F034-4172-AACA-305948A53727}"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CDC0A4-63A7-478C-9E24-257E43A8BEAC}" type="slidenum">
              <a:rPr lang="en-GB" smtClean="0"/>
              <a:t>‹#›</a:t>
            </a:fld>
            <a:endParaRPr lang="en-GB"/>
          </a:p>
        </p:txBody>
      </p:sp>
    </p:spTree>
    <p:extLst>
      <p:ext uri="{BB962C8B-B14F-4D97-AF65-F5344CB8AC3E}">
        <p14:creationId xmlns:p14="http://schemas.microsoft.com/office/powerpoint/2010/main" val="603153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452438" y="539750"/>
            <a:ext cx="8239125"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309563">
              <a:lnSpc>
                <a:spcPct val="100000"/>
              </a:lnSpc>
              <a:spcBef>
                <a:spcPts val="675"/>
              </a:spcBef>
              <a:buSzTx/>
              <a:buNone/>
              <a:defRPr sz="2063" spc="-21"/>
            </a:lvl1pPr>
            <a:lvl2pPr marL="0" indent="171450" defTabSz="309563">
              <a:lnSpc>
                <a:spcPct val="100000"/>
              </a:lnSpc>
              <a:spcBef>
                <a:spcPts val="675"/>
              </a:spcBef>
              <a:buSzTx/>
              <a:buNone/>
              <a:defRPr sz="2063" spc="-21"/>
            </a:lvl2pPr>
            <a:lvl3pPr marL="0" indent="342900" defTabSz="309563">
              <a:lnSpc>
                <a:spcPct val="100000"/>
              </a:lnSpc>
              <a:spcBef>
                <a:spcPts val="675"/>
              </a:spcBef>
              <a:buSzTx/>
              <a:buNone/>
              <a:defRPr sz="2063" spc="-21"/>
            </a:lvl3pPr>
            <a:lvl4pPr marL="0" indent="514350" defTabSz="309563">
              <a:lnSpc>
                <a:spcPct val="100000"/>
              </a:lnSpc>
              <a:spcBef>
                <a:spcPts val="675"/>
              </a:spcBef>
              <a:buSzTx/>
              <a:buNone/>
              <a:defRPr sz="2063" spc="-21"/>
            </a:lvl4pPr>
            <a:lvl5pPr marL="0" indent="685800" defTabSz="309563">
              <a:lnSpc>
                <a:spcPct val="100000"/>
              </a:lnSpc>
              <a:spcBef>
                <a:spcPts val="675"/>
              </a:spcBef>
              <a:buSzTx/>
              <a:buNone/>
              <a:defRPr sz="2063" spc="-21"/>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704481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52438" y="2460422"/>
            <a:ext cx="8239125" cy="1937157"/>
          </a:xfrm>
          <a:prstGeom prst="rect">
            <a:avLst/>
          </a:prstGeom>
        </p:spPr>
        <p:txBody>
          <a:bodyPr anchor="ctr"/>
          <a:lstStyle>
            <a:lvl1pPr marL="0" indent="0" algn="ctr">
              <a:lnSpc>
                <a:spcPct val="80000"/>
              </a:lnSpc>
              <a:spcBef>
                <a:spcPts val="0"/>
              </a:spcBef>
              <a:buSzTx/>
              <a:buNone/>
              <a:defRPr sz="4350" spc="-87">
                <a:latin typeface="Helvetica Neue Medium"/>
                <a:ea typeface="Helvetica Neue Medium"/>
                <a:cs typeface="Helvetica Neue Medium"/>
                <a:sym typeface="Helvetica Neue Medium"/>
              </a:defRPr>
            </a:lvl1pPr>
            <a:lvl2pPr marL="0" indent="171450" algn="ctr">
              <a:lnSpc>
                <a:spcPct val="80000"/>
              </a:lnSpc>
              <a:spcBef>
                <a:spcPts val="0"/>
              </a:spcBef>
              <a:buSzTx/>
              <a:buNone/>
              <a:defRPr sz="4350" spc="-87">
                <a:latin typeface="Helvetica Neue Medium"/>
                <a:ea typeface="Helvetica Neue Medium"/>
                <a:cs typeface="Helvetica Neue Medium"/>
                <a:sym typeface="Helvetica Neue Medium"/>
              </a:defRPr>
            </a:lvl2pPr>
            <a:lvl3pPr marL="0" indent="342900" algn="ctr">
              <a:lnSpc>
                <a:spcPct val="80000"/>
              </a:lnSpc>
              <a:spcBef>
                <a:spcPts val="0"/>
              </a:spcBef>
              <a:buSzTx/>
              <a:buNone/>
              <a:defRPr sz="4350" spc="-87">
                <a:latin typeface="Helvetica Neue Medium"/>
                <a:ea typeface="Helvetica Neue Medium"/>
                <a:cs typeface="Helvetica Neue Medium"/>
                <a:sym typeface="Helvetica Neue Medium"/>
              </a:defRPr>
            </a:lvl3pPr>
            <a:lvl4pPr marL="0" indent="514350" algn="ctr">
              <a:lnSpc>
                <a:spcPct val="80000"/>
              </a:lnSpc>
              <a:spcBef>
                <a:spcPts val="0"/>
              </a:spcBef>
              <a:buSzTx/>
              <a:buNone/>
              <a:defRPr sz="4350" spc="-87">
                <a:latin typeface="Helvetica Neue Medium"/>
                <a:ea typeface="Helvetica Neue Medium"/>
                <a:cs typeface="Helvetica Neue Medium"/>
                <a:sym typeface="Helvetica Neue Medium"/>
              </a:defRPr>
            </a:lvl4pPr>
            <a:lvl5pPr marL="0" indent="685800" algn="ctr">
              <a:lnSpc>
                <a:spcPct val="80000"/>
              </a:lnSpc>
              <a:spcBef>
                <a:spcPts val="0"/>
              </a:spcBef>
              <a:buSzTx/>
              <a:buNone/>
              <a:defRPr sz="4350" spc="-87">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9430376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452438" y="537964"/>
            <a:ext cx="8239125" cy="3620792"/>
          </a:xfrm>
          <a:prstGeom prst="rect">
            <a:avLst/>
          </a:prstGeom>
        </p:spPr>
        <p:txBody>
          <a:bodyPr anchor="b"/>
          <a:lstStyle>
            <a:lvl1pPr marL="0" indent="0" algn="ctr">
              <a:lnSpc>
                <a:spcPct val="80000"/>
              </a:lnSpc>
              <a:spcBef>
                <a:spcPts val="0"/>
              </a:spcBef>
              <a:buSzTx/>
              <a:buNone/>
              <a:defRPr sz="9375" b="1" spc="-94"/>
            </a:lvl1pPr>
            <a:lvl2pPr marL="0" indent="171450" algn="ctr">
              <a:lnSpc>
                <a:spcPct val="80000"/>
              </a:lnSpc>
              <a:spcBef>
                <a:spcPts val="0"/>
              </a:spcBef>
              <a:buSzTx/>
              <a:buNone/>
              <a:defRPr sz="9375" b="1" spc="-94"/>
            </a:lvl2pPr>
            <a:lvl3pPr marL="0" indent="342900" algn="ctr">
              <a:lnSpc>
                <a:spcPct val="80000"/>
              </a:lnSpc>
              <a:spcBef>
                <a:spcPts val="0"/>
              </a:spcBef>
              <a:buSzTx/>
              <a:buNone/>
              <a:defRPr sz="9375" b="1" spc="-94"/>
            </a:lvl3pPr>
            <a:lvl4pPr marL="0" indent="514350" algn="ctr">
              <a:lnSpc>
                <a:spcPct val="80000"/>
              </a:lnSpc>
              <a:spcBef>
                <a:spcPts val="0"/>
              </a:spcBef>
              <a:buSzTx/>
              <a:buNone/>
              <a:defRPr sz="9375" b="1" spc="-94"/>
            </a:lvl4pPr>
            <a:lvl5pPr marL="0" indent="685800" algn="ctr">
              <a:lnSpc>
                <a:spcPct val="80000"/>
              </a:lnSpc>
              <a:spcBef>
                <a:spcPts val="0"/>
              </a:spcBef>
              <a:buSzTx/>
              <a:buNone/>
              <a:defRPr sz="9375" b="1" spc="-94"/>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452438" y="4131090"/>
            <a:ext cx="8239125" cy="467390"/>
          </a:xfrm>
          <a:prstGeom prst="rect">
            <a:avLst/>
          </a:prstGeom>
        </p:spPr>
        <p:txBody>
          <a:bodyPr lIns="45719" tIns="45719" rIns="45719" bIns="45719"/>
          <a:lstStyle>
            <a:lvl1pPr marL="0" indent="0" algn="ctr" defTabSz="309563">
              <a:lnSpc>
                <a:spcPct val="100000"/>
              </a:lnSpc>
              <a:spcBef>
                <a:spcPts val="0"/>
              </a:spcBef>
              <a:buSzTx/>
              <a:buNone/>
              <a:defRPr sz="2063"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524847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911259" y="5337727"/>
            <a:ext cx="7575020"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Attribution</a:t>
            </a:r>
          </a:p>
        </p:txBody>
      </p:sp>
      <p:sp>
        <p:nvSpPr>
          <p:cNvPr id="116" name="Body Level One…"/>
          <p:cNvSpPr txBox="1">
            <a:spLocks noGrp="1"/>
          </p:cNvSpPr>
          <p:nvPr>
            <p:ph type="body" sz="half" idx="1" hasCustomPrompt="1"/>
          </p:nvPr>
        </p:nvSpPr>
        <p:spPr>
          <a:xfrm>
            <a:off x="657721" y="2469930"/>
            <a:ext cx="7828558" cy="1918140"/>
          </a:xfrm>
          <a:prstGeom prst="rect">
            <a:avLst/>
          </a:prstGeom>
        </p:spPr>
        <p:txBody>
          <a:bodyPr/>
          <a:lstStyle>
            <a:lvl1pPr marL="239596" indent="-176213">
              <a:spcBef>
                <a:spcPts val="0"/>
              </a:spcBef>
              <a:buSzTx/>
              <a:buNone/>
              <a:defRPr sz="3188" spc="-64">
                <a:latin typeface="Helvetica Neue Medium"/>
                <a:ea typeface="Helvetica Neue Medium"/>
                <a:cs typeface="Helvetica Neue Medium"/>
                <a:sym typeface="Helvetica Neue Medium"/>
              </a:defRPr>
            </a:lvl1pPr>
            <a:lvl2pPr marL="239596" indent="-4763">
              <a:spcBef>
                <a:spcPts val="0"/>
              </a:spcBef>
              <a:buSzTx/>
              <a:buNone/>
              <a:defRPr sz="3188" spc="-64">
                <a:latin typeface="Helvetica Neue Medium"/>
                <a:ea typeface="Helvetica Neue Medium"/>
                <a:cs typeface="Helvetica Neue Medium"/>
                <a:sym typeface="Helvetica Neue Medium"/>
              </a:defRPr>
            </a:lvl2pPr>
            <a:lvl3pPr marL="239596" indent="166688">
              <a:spcBef>
                <a:spcPts val="0"/>
              </a:spcBef>
              <a:buSzTx/>
              <a:buNone/>
              <a:defRPr sz="3188" spc="-64">
                <a:latin typeface="Helvetica Neue Medium"/>
                <a:ea typeface="Helvetica Neue Medium"/>
                <a:cs typeface="Helvetica Neue Medium"/>
                <a:sym typeface="Helvetica Neue Medium"/>
              </a:defRPr>
            </a:lvl3pPr>
            <a:lvl4pPr marL="239596" indent="338138">
              <a:spcBef>
                <a:spcPts val="0"/>
              </a:spcBef>
              <a:buSzTx/>
              <a:buNone/>
              <a:defRPr sz="3188" spc="-64">
                <a:latin typeface="Helvetica Neue Medium"/>
                <a:ea typeface="Helvetica Neue Medium"/>
                <a:cs typeface="Helvetica Neue Medium"/>
                <a:sym typeface="Helvetica Neue Medium"/>
              </a:defRPr>
            </a:lvl4pPr>
            <a:lvl5pPr marL="239596" indent="509588">
              <a:spcBef>
                <a:spcPts val="0"/>
              </a:spcBef>
              <a:buSzTx/>
              <a:buNone/>
              <a:defRPr sz="3188" spc="-64">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839934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5910263" y="508000"/>
            <a:ext cx="2789662" cy="2974839"/>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5062538" y="1989138"/>
            <a:ext cx="3914775" cy="607509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52388" y="247650"/>
            <a:ext cx="622935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33717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500063" y="-2762250"/>
            <a:ext cx="10144125"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416548584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7218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04C66-F034-4172-AACA-305948A53727}"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CDC0A4-63A7-478C-9E24-257E43A8BEAC}" type="slidenum">
              <a:rPr lang="en-GB" smtClean="0"/>
              <a:t>‹#›</a:t>
            </a:fld>
            <a:endParaRPr lang="en-GB"/>
          </a:p>
        </p:txBody>
      </p:sp>
    </p:spTree>
    <p:extLst>
      <p:ext uri="{BB962C8B-B14F-4D97-AF65-F5344CB8AC3E}">
        <p14:creationId xmlns:p14="http://schemas.microsoft.com/office/powerpoint/2010/main" val="223186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604C66-F034-4172-AACA-305948A53727}" type="datetimeFigureOut">
              <a:rPr lang="en-GB" smtClean="0"/>
              <a:t>07/07/2022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CDC0A4-63A7-478C-9E24-257E43A8BEAC}" type="slidenum">
              <a:rPr lang="en-GB" smtClean="0"/>
              <a:t>‹#›</a:t>
            </a:fld>
            <a:endParaRPr lang="en-GB"/>
          </a:p>
        </p:txBody>
      </p:sp>
    </p:spTree>
    <p:extLst>
      <p:ext uri="{BB962C8B-B14F-4D97-AF65-F5344CB8AC3E}">
        <p14:creationId xmlns:p14="http://schemas.microsoft.com/office/powerpoint/2010/main" val="390081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604C66-F034-4172-AACA-305948A53727}" type="datetimeFigureOut">
              <a:rPr lang="en-GB" smtClean="0"/>
              <a:t>07/07/2022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CDC0A4-63A7-478C-9E24-257E43A8BEAC}" type="slidenum">
              <a:rPr lang="en-GB" smtClean="0"/>
              <a:t>‹#›</a:t>
            </a:fld>
            <a:endParaRPr lang="en-GB"/>
          </a:p>
        </p:txBody>
      </p:sp>
    </p:spTree>
    <p:extLst>
      <p:ext uri="{BB962C8B-B14F-4D97-AF65-F5344CB8AC3E}">
        <p14:creationId xmlns:p14="http://schemas.microsoft.com/office/powerpoint/2010/main" val="222629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604C66-F034-4172-AACA-305948A53727}" type="datetimeFigureOut">
              <a:rPr lang="en-GB" smtClean="0"/>
              <a:t>07/07/2022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CDC0A4-63A7-478C-9E24-257E43A8BEAC}" type="slidenum">
              <a:rPr lang="en-GB" smtClean="0"/>
              <a:t>‹#›</a:t>
            </a:fld>
            <a:endParaRPr lang="en-GB"/>
          </a:p>
        </p:txBody>
      </p:sp>
    </p:spTree>
    <p:extLst>
      <p:ext uri="{BB962C8B-B14F-4D97-AF65-F5344CB8AC3E}">
        <p14:creationId xmlns:p14="http://schemas.microsoft.com/office/powerpoint/2010/main" val="306189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04C66-F034-4172-AACA-305948A53727}" type="datetimeFigureOut">
              <a:rPr lang="en-GB" smtClean="0"/>
              <a:t>07/07/2022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CDC0A4-63A7-478C-9E24-257E43A8BEAC}" type="slidenum">
              <a:rPr lang="en-GB" smtClean="0"/>
              <a:t>‹#›</a:t>
            </a:fld>
            <a:endParaRPr lang="en-GB"/>
          </a:p>
        </p:txBody>
      </p:sp>
    </p:spTree>
    <p:extLst>
      <p:ext uri="{BB962C8B-B14F-4D97-AF65-F5344CB8AC3E}">
        <p14:creationId xmlns:p14="http://schemas.microsoft.com/office/powerpoint/2010/main" val="206200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604C66-F034-4172-AACA-305948A53727}" type="datetimeFigureOut">
              <a:rPr lang="en-GB" smtClean="0"/>
              <a:t>07/07/2022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CDC0A4-63A7-478C-9E24-257E43A8BEAC}" type="slidenum">
              <a:rPr lang="en-GB" smtClean="0"/>
              <a:t>‹#›</a:t>
            </a:fld>
            <a:endParaRPr lang="en-GB"/>
          </a:p>
        </p:txBody>
      </p:sp>
    </p:spTree>
    <p:extLst>
      <p:ext uri="{BB962C8B-B14F-4D97-AF65-F5344CB8AC3E}">
        <p14:creationId xmlns:p14="http://schemas.microsoft.com/office/powerpoint/2010/main" val="293641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604C66-F034-4172-AACA-305948A53727}" type="datetimeFigureOut">
              <a:rPr lang="en-GB" smtClean="0"/>
              <a:t>07/07/2022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CDC0A4-63A7-478C-9E24-257E43A8BEAC}" type="slidenum">
              <a:rPr lang="en-GB" smtClean="0"/>
              <a:t>‹#›</a:t>
            </a:fld>
            <a:endParaRPr lang="en-GB"/>
          </a:p>
        </p:txBody>
      </p:sp>
    </p:spTree>
    <p:extLst>
      <p:ext uri="{BB962C8B-B14F-4D97-AF65-F5344CB8AC3E}">
        <p14:creationId xmlns:p14="http://schemas.microsoft.com/office/powerpoint/2010/main" val="232455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04C66-F034-4172-AACA-305948A53727}" type="datetimeFigureOut">
              <a:rPr lang="en-GB" smtClean="0"/>
              <a:t>07/07/2022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DC0A4-63A7-478C-9E24-257E43A8BEAC}" type="slidenum">
              <a:rPr lang="en-GB" smtClean="0"/>
              <a:t>‹#›</a:t>
            </a:fld>
            <a:endParaRPr lang="en-GB"/>
          </a:p>
        </p:txBody>
      </p:sp>
    </p:spTree>
    <p:extLst>
      <p:ext uri="{BB962C8B-B14F-4D97-AF65-F5344CB8AC3E}">
        <p14:creationId xmlns:p14="http://schemas.microsoft.com/office/powerpoint/2010/main" val="603113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452438" y="539750"/>
            <a:ext cx="8239125"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452438" y="2124252"/>
            <a:ext cx="8239125"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500563" y="6521333"/>
            <a:ext cx="208390" cy="206467"/>
          </a:xfrm>
          <a:prstGeom prst="rect">
            <a:avLst/>
          </a:prstGeom>
          <a:ln w="12700">
            <a:miter lim="400000"/>
          </a:ln>
        </p:spPr>
        <p:txBody>
          <a:bodyPr wrap="none" lIns="50800" tIns="50800" rIns="50800" bIns="50800" anchor="b">
            <a:spAutoFit/>
          </a:bodyPr>
          <a:lstStyle>
            <a:lvl1pPr defTabSz="219075">
              <a:defRPr sz="675">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0970553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txStyles>
    <p:titleStyle>
      <a:lvl1pPr marL="0" marR="0" indent="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1pPr>
      <a:lvl2pPr marL="0" marR="0" indent="1714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2pPr>
      <a:lvl3pPr marL="0" marR="0" indent="3429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3pPr>
      <a:lvl4pPr marL="0" marR="0" indent="5143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4pPr>
      <a:lvl5pPr marL="0" marR="0" indent="6858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5pPr>
      <a:lvl6pPr marL="0" marR="0" indent="8572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6pPr>
      <a:lvl7pPr marL="0" marR="0" indent="10287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7pPr>
      <a:lvl8pPr marL="0" marR="0" indent="12001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8pPr>
      <a:lvl9pPr marL="0" marR="0" indent="13716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9pPr>
    </p:titleStyle>
    <p:bodyStyle>
      <a:lvl1pPr marL="2286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1pPr>
      <a:lvl2pPr marL="4572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2pPr>
      <a:lvl3pPr marL="6858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3pPr>
      <a:lvl4pPr marL="9144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4pPr>
      <a:lvl5pPr marL="11430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5pPr>
      <a:lvl6pPr marL="13716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6pPr>
      <a:lvl7pPr marL="16002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7pPr>
      <a:lvl8pPr marL="18288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8pPr>
      <a:lvl9pPr marL="20574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9pPr>
    </p:bodyStyle>
    <p:otherStyle>
      <a:lvl1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1pPr>
      <a:lvl2pPr marL="0" marR="0" indent="1714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2pPr>
      <a:lvl3pPr marL="0" marR="0" indent="3429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3pPr>
      <a:lvl4pPr marL="0" marR="0" indent="5143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4pPr>
      <a:lvl5pPr marL="0" marR="0" indent="6858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5pPr>
      <a:lvl6pPr marL="0" marR="0" indent="8572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6pPr>
      <a:lvl7pPr marL="0" marR="0" indent="10287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7pPr>
      <a:lvl8pPr marL="0" marR="0" indent="12001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8pPr>
      <a:lvl9pPr marL="0" marR="0" indent="13716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hastoe.com/new-build-standard" TargetMode="External"/><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hastoe.com/design-guid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hastoe.com/southwoldhospit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hris Meadows, Regional Development Manager, Hastoe Housing Association"/>
          <p:cNvSpPr txBox="1">
            <a:spLocks noGrp="1"/>
          </p:cNvSpPr>
          <p:nvPr>
            <p:ph type="body" idx="21"/>
          </p:nvPr>
        </p:nvSpPr>
        <p:spPr>
          <a:xfrm>
            <a:off x="450503" y="5345758"/>
            <a:ext cx="8239126" cy="9026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algn="ctr"/>
            <a:r>
              <a:rPr lang="en-US" sz="2000" dirty="0" smtClean="0">
                <a:latin typeface="Century Gothic" panose="020B0502020202020204" pitchFamily="34" charset="0"/>
              </a:rPr>
              <a:t>Ulrike Maccariello, Development Director</a:t>
            </a:r>
            <a:endParaRPr lang="en-US" sz="2000" dirty="0">
              <a:latin typeface="Century Gothic" panose="020B0502020202020204" pitchFamily="34" charset="0"/>
            </a:endParaRPr>
          </a:p>
          <a:p>
            <a:pPr algn="ctr"/>
            <a:r>
              <a:rPr sz="2000" dirty="0" smtClean="0">
                <a:latin typeface="Century Gothic" panose="020B0502020202020204" pitchFamily="34" charset="0"/>
              </a:rPr>
              <a:t>Hastoe </a:t>
            </a:r>
            <a:r>
              <a:rPr sz="2000" dirty="0">
                <a:latin typeface="Century Gothic" panose="020B0502020202020204" pitchFamily="34" charset="0"/>
              </a:rPr>
              <a:t>Housing </a:t>
            </a:r>
            <a:r>
              <a:rPr sz="2000" dirty="0" smtClean="0">
                <a:latin typeface="Century Gothic" panose="020B0502020202020204" pitchFamily="34" charset="0"/>
              </a:rPr>
              <a:t>Association</a:t>
            </a:r>
            <a:endParaRPr lang="en-GB" sz="2000" dirty="0" smtClean="0">
              <a:latin typeface="Century Gothic" panose="020B0502020202020204" pitchFamily="34" charset="0"/>
            </a:endParaRPr>
          </a:p>
        </p:txBody>
      </p:sp>
      <p:sp>
        <p:nvSpPr>
          <p:cNvPr id="152" name="Bighton Affordable Housing"/>
          <p:cNvSpPr txBox="1">
            <a:spLocks noGrp="1"/>
          </p:cNvSpPr>
          <p:nvPr>
            <p:ph type="ctrTitle"/>
          </p:nvPr>
        </p:nvSpPr>
        <p:spPr>
          <a:xfrm>
            <a:off x="452437" y="1209717"/>
            <a:ext cx="8239127" cy="1895792"/>
          </a:xfrm>
          <a:prstGeom prst="rect">
            <a:avLst/>
          </a:prstGeom>
        </p:spPr>
        <p:txBody>
          <a:bodyPr>
            <a:normAutofit/>
          </a:bodyPr>
          <a:lstStyle>
            <a:lvl1pPr algn="ctr"/>
          </a:lstStyle>
          <a:p>
            <a:r>
              <a:rPr lang="en-US" sz="4400" dirty="0" smtClean="0">
                <a:latin typeface="Century Gothic" panose="020B0502020202020204" pitchFamily="34" charset="0"/>
              </a:rPr>
              <a:t>Growth and renewal for urban and rural  housing</a:t>
            </a:r>
            <a:br>
              <a:rPr lang="en-US" sz="4400" dirty="0" smtClean="0">
                <a:latin typeface="Century Gothic" panose="020B0502020202020204" pitchFamily="34" charset="0"/>
              </a:rPr>
            </a:br>
            <a:endParaRPr dirty="0">
              <a:latin typeface="Century Gothic" panose="020B0502020202020204" pitchFamily="34" charset="0"/>
            </a:endParaRPr>
          </a:p>
        </p:txBody>
      </p:sp>
      <p:sp>
        <p:nvSpPr>
          <p:cNvPr id="153" name="Exploring the feasibility of Hastoe working with Bighton Parish Council to deliver high quality, affordable homes for local people."/>
          <p:cNvSpPr txBox="1">
            <a:spLocks noGrp="1"/>
          </p:cNvSpPr>
          <p:nvPr>
            <p:ph type="subTitle" sz="quarter" idx="1"/>
          </p:nvPr>
        </p:nvSpPr>
        <p:spPr>
          <a:xfrm>
            <a:off x="452438" y="3868446"/>
            <a:ext cx="8239125" cy="1307403"/>
          </a:xfrm>
          <a:prstGeom prst="rect">
            <a:avLst/>
          </a:prstGeom>
        </p:spPr>
        <p:txBody>
          <a:bodyPr>
            <a:normAutofit/>
          </a:bodyPr>
          <a:lstStyle/>
          <a:p>
            <a:pPr algn="ctr"/>
            <a:r>
              <a:rPr lang="en-GB" sz="3600" dirty="0" smtClean="0">
                <a:solidFill>
                  <a:srgbClr val="0000CC"/>
                </a:solidFill>
                <a:latin typeface="Century Gothic" panose="020B0502020202020204" pitchFamily="34" charset="0"/>
              </a:rPr>
              <a:t>Can we make a Difference?</a:t>
            </a:r>
            <a:endParaRPr sz="3600" dirty="0">
              <a:solidFill>
                <a:srgbClr val="0000CC"/>
              </a:solidFill>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7147207" y="446780"/>
            <a:ext cx="1542422" cy="493819"/>
          </a:xfrm>
          <a:prstGeom prst="rect">
            <a:avLst/>
          </a:prstGeom>
        </p:spPr>
      </p:pic>
    </p:spTree>
    <p:extLst>
      <p:ext uri="{BB962C8B-B14F-4D97-AF65-F5344CB8AC3E}">
        <p14:creationId xmlns:p14="http://schemas.microsoft.com/office/powerpoint/2010/main" val="53268653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ouse in a field&#10;&#10;Description automatically generated with low confidence">
            <a:extLst>
              <a:ext uri="{FF2B5EF4-FFF2-40B4-BE49-F238E27FC236}">
                <a16:creationId xmlns:a16="http://schemas.microsoft.com/office/drawing/2014/main" id="{C8FE06D7-FB67-4FBE-A01B-019884637F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565" y="950233"/>
            <a:ext cx="7988600" cy="5526741"/>
          </a:xfrm>
          <a:prstGeom prst="rect">
            <a:avLst/>
          </a:prstGeom>
          <a:ln>
            <a:solidFill>
              <a:srgbClr val="000000"/>
            </a:solidFill>
          </a:ln>
        </p:spPr>
      </p:pic>
      <p:sp>
        <p:nvSpPr>
          <p:cNvPr id="8" name="Oval 7">
            <a:extLst>
              <a:ext uri="{FF2B5EF4-FFF2-40B4-BE49-F238E27FC236}">
                <a16:creationId xmlns:a16="http://schemas.microsoft.com/office/drawing/2014/main" id="{4CB981EC-D3D5-4272-91A9-E6FD57738E7F}"/>
              </a:ext>
            </a:extLst>
          </p:cNvPr>
          <p:cNvSpPr/>
          <p:nvPr/>
        </p:nvSpPr>
        <p:spPr>
          <a:xfrm>
            <a:off x="-314242" y="4993326"/>
            <a:ext cx="9854213" cy="3870664"/>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4" name="TextBox 3">
            <a:extLst>
              <a:ext uri="{FF2B5EF4-FFF2-40B4-BE49-F238E27FC236}">
                <a16:creationId xmlns:a16="http://schemas.microsoft.com/office/drawing/2014/main" id="{5CA861E2-5CFF-4AC6-BE34-74956247F8FC}"/>
              </a:ext>
            </a:extLst>
          </p:cNvPr>
          <p:cNvSpPr txBox="1"/>
          <p:nvPr/>
        </p:nvSpPr>
        <p:spPr>
          <a:xfrm>
            <a:off x="618565" y="213116"/>
            <a:ext cx="5620869" cy="646331"/>
          </a:xfrm>
          <a:prstGeom prst="rect">
            <a:avLst/>
          </a:prstGeom>
          <a:noFill/>
        </p:spPr>
        <p:txBody>
          <a:bodyPr wrap="square" rtlCol="0">
            <a:spAutoFit/>
          </a:bodyPr>
          <a:lstStyle/>
          <a:p>
            <a:r>
              <a:rPr lang="en-US" sz="3600" b="1" dirty="0" smtClean="0">
                <a:solidFill>
                  <a:srgbClr val="0000CC"/>
                </a:solidFill>
                <a:latin typeface="Century Gothic" panose="020B0502020202020204" pitchFamily="34" charset="0"/>
                <a:cs typeface="Arial" panose="020B0604020202020204" pitchFamily="34" charset="0"/>
              </a:rPr>
              <a:t>Questions &amp; Answers</a:t>
            </a:r>
            <a:endParaRPr lang="en-GB" sz="3600" b="1" dirty="0">
              <a:solidFill>
                <a:srgbClr val="0000CC"/>
              </a:solidFill>
              <a:latin typeface="Century Gothic" panose="020B0502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53B7092-8949-4895-9151-DFA81CF1E117}"/>
              </a:ext>
            </a:extLst>
          </p:cNvPr>
          <p:cNvSpPr txBox="1"/>
          <p:nvPr/>
        </p:nvSpPr>
        <p:spPr>
          <a:xfrm>
            <a:off x="2980773" y="5139961"/>
            <a:ext cx="4819610" cy="1600438"/>
          </a:xfrm>
          <a:prstGeom prst="rect">
            <a:avLst/>
          </a:prstGeom>
          <a:noFill/>
        </p:spPr>
        <p:txBody>
          <a:bodyPr wrap="square" rtlCol="0">
            <a:spAutoFit/>
          </a:bodyPr>
          <a:lstStyle/>
          <a:p>
            <a:r>
              <a:rPr lang="en-GB" sz="1600" b="1" dirty="0" err="1" smtClean="0">
                <a:latin typeface="Century Gothic" panose="020B0502020202020204" pitchFamily="34" charset="0"/>
                <a:cs typeface="Arial" panose="020B0604020202020204" pitchFamily="34" charset="0"/>
              </a:rPr>
              <a:t>Hastoe’s</a:t>
            </a:r>
            <a:r>
              <a:rPr lang="en-GB" sz="1600" b="1" dirty="0" smtClean="0">
                <a:latin typeface="Century Gothic" panose="020B0502020202020204" pitchFamily="34" charset="0"/>
                <a:cs typeface="Arial" panose="020B0604020202020204" pitchFamily="34" charset="0"/>
              </a:rPr>
              <a:t> New-Build Standard: </a:t>
            </a:r>
            <a:endParaRPr lang="en-GB" sz="1600" b="1" dirty="0">
              <a:latin typeface="Century Gothic" panose="020B0502020202020204" pitchFamily="34" charset="0"/>
              <a:cs typeface="Arial" panose="020B0604020202020204" pitchFamily="34" charset="0"/>
            </a:endParaRPr>
          </a:p>
          <a:p>
            <a:r>
              <a:rPr lang="en-GB" sz="1600" b="1" dirty="0" smtClean="0">
                <a:latin typeface="Century Gothic" panose="020B0502020202020204" pitchFamily="34" charset="0"/>
                <a:cs typeface="Arial" panose="020B0604020202020204" pitchFamily="34" charset="0"/>
                <a:hlinkClick r:id="rId3"/>
              </a:rPr>
              <a:t>www.hastoe.com/new-build-standard</a:t>
            </a:r>
            <a:endParaRPr lang="en-GB" sz="1600" b="1" dirty="0">
              <a:latin typeface="Century Gothic" panose="020B0502020202020204" pitchFamily="34" charset="0"/>
              <a:cs typeface="Arial" panose="020B0604020202020204" pitchFamily="34" charset="0"/>
            </a:endParaRPr>
          </a:p>
          <a:p>
            <a:endParaRPr lang="en-GB" sz="1600" b="1" dirty="0">
              <a:latin typeface="Century Gothic" panose="020B0502020202020204" pitchFamily="34" charset="0"/>
              <a:cs typeface="Arial" panose="020B0604020202020204" pitchFamily="34" charset="0"/>
            </a:endParaRPr>
          </a:p>
          <a:p>
            <a:r>
              <a:rPr lang="en-GB" sz="1600" b="1" dirty="0" err="1">
                <a:latin typeface="Century Gothic" panose="020B0502020202020204" pitchFamily="34" charset="0"/>
                <a:cs typeface="Arial" panose="020B0604020202020204" pitchFamily="34" charset="0"/>
              </a:rPr>
              <a:t>Hastoe’s</a:t>
            </a:r>
            <a:r>
              <a:rPr lang="en-GB" sz="1600" b="1" dirty="0">
                <a:latin typeface="Century Gothic" panose="020B0502020202020204" pitchFamily="34" charset="0"/>
                <a:cs typeface="Arial" panose="020B0604020202020204" pitchFamily="34" charset="0"/>
              </a:rPr>
              <a:t> </a:t>
            </a:r>
            <a:r>
              <a:rPr lang="en-GB" sz="1600" b="1" dirty="0" smtClean="0">
                <a:latin typeface="Century Gothic" panose="020B0502020202020204" pitchFamily="34" charset="0"/>
                <a:cs typeface="Arial" panose="020B0604020202020204" pitchFamily="34" charset="0"/>
              </a:rPr>
              <a:t>‘Designing </a:t>
            </a:r>
            <a:r>
              <a:rPr lang="en-GB" sz="1600" b="1" dirty="0">
                <a:latin typeface="Century Gothic" panose="020B0502020202020204" pitchFamily="34" charset="0"/>
                <a:cs typeface="Arial" panose="020B0604020202020204" pitchFamily="34" charset="0"/>
              </a:rPr>
              <a:t>New </a:t>
            </a:r>
            <a:r>
              <a:rPr lang="en-GB" sz="1600" b="1" dirty="0" smtClean="0">
                <a:latin typeface="Century Gothic" panose="020B0502020202020204" pitchFamily="34" charset="0"/>
                <a:cs typeface="Arial" panose="020B0604020202020204" pitchFamily="34" charset="0"/>
              </a:rPr>
              <a:t>Homes’</a:t>
            </a:r>
          </a:p>
          <a:p>
            <a:r>
              <a:rPr lang="en-GB" sz="1600" b="1" dirty="0" smtClean="0">
                <a:latin typeface="Century Gothic" panose="020B0502020202020204" pitchFamily="34" charset="0"/>
                <a:cs typeface="Arial" panose="020B0604020202020204" pitchFamily="34" charset="0"/>
                <a:hlinkClick r:id="rId4"/>
              </a:rPr>
              <a:t>www.hastoe.com/design-guidance</a:t>
            </a:r>
            <a:endParaRPr lang="en-GB" sz="1600" b="1"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6851303" y="289371"/>
            <a:ext cx="1542422" cy="493819"/>
          </a:xfrm>
          <a:prstGeom prst="rect">
            <a:avLst/>
          </a:prstGeom>
        </p:spPr>
      </p:pic>
    </p:spTree>
    <p:extLst>
      <p:ext uri="{BB962C8B-B14F-4D97-AF65-F5344CB8AC3E}">
        <p14:creationId xmlns:p14="http://schemas.microsoft.com/office/powerpoint/2010/main" val="3144316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881282" y="3973577"/>
            <a:ext cx="3431893" cy="2446835"/>
          </a:xfrm>
          <a:prstGeom prst="rect">
            <a:avLst/>
          </a:prstGeom>
          <a:ln>
            <a:solidFill>
              <a:schemeClr val="tx1"/>
            </a:solidFill>
          </a:ln>
        </p:spPr>
      </p:pic>
      <p:sp>
        <p:nvSpPr>
          <p:cNvPr id="7" name="Content Placeholder 6"/>
          <p:cNvSpPr>
            <a:spLocks noGrp="1"/>
          </p:cNvSpPr>
          <p:nvPr>
            <p:ph idx="1"/>
          </p:nvPr>
        </p:nvSpPr>
        <p:spPr>
          <a:xfrm>
            <a:off x="628650" y="1566116"/>
            <a:ext cx="7778655" cy="2421123"/>
          </a:xfrm>
          <a:ln>
            <a:noFill/>
          </a:ln>
        </p:spPr>
        <p:txBody>
          <a:bodyPr>
            <a:normAutofit/>
          </a:bodyPr>
          <a:lstStyle/>
          <a:p>
            <a:pPr>
              <a:buSzPct val="123000"/>
              <a:defRPr sz="3100">
                <a:latin typeface="Proxima Nova"/>
                <a:ea typeface="Proxima Nova"/>
                <a:cs typeface="Proxima Nova"/>
                <a:sym typeface="Proxima Nova"/>
              </a:defRPr>
            </a:pPr>
            <a:r>
              <a:rPr lang="en-GB" sz="2400" dirty="0" smtClean="0">
                <a:latin typeface="Arial" panose="020B0604020202020204" pitchFamily="34" charset="0"/>
                <a:cs typeface="Arial" panose="020B0604020202020204" pitchFamily="34" charset="0"/>
              </a:rPr>
              <a:t>Rural Housing specialist</a:t>
            </a:r>
          </a:p>
          <a:p>
            <a:pPr>
              <a:buSzPct val="123000"/>
              <a:defRPr sz="3100">
                <a:latin typeface="Proxima Nova"/>
                <a:ea typeface="Proxima Nova"/>
                <a:cs typeface="Proxima Nova"/>
                <a:sym typeface="Proxima Nova"/>
              </a:defRPr>
            </a:pPr>
            <a:r>
              <a:rPr lang="en-GB" sz="2400" dirty="0" smtClean="0">
                <a:latin typeface="Arial" panose="020B0604020202020204" pitchFamily="34" charset="0"/>
                <a:cs typeface="Arial" panose="020B0604020202020204" pitchFamily="34" charset="0"/>
              </a:rPr>
              <a:t>7,500+ homes</a:t>
            </a:r>
          </a:p>
          <a:p>
            <a:pPr>
              <a:buSzPct val="123000"/>
              <a:defRPr sz="3100">
                <a:latin typeface="Proxima Nova"/>
                <a:ea typeface="Proxima Nova"/>
                <a:cs typeface="Proxima Nova"/>
                <a:sym typeface="Proxima Nova"/>
              </a:defRPr>
            </a:pPr>
            <a:r>
              <a:rPr lang="en-GB" sz="2400" dirty="0" smtClean="0">
                <a:latin typeface="Arial" panose="020B0604020202020204" pitchFamily="34" charset="0"/>
                <a:cs typeface="Arial" panose="020B0604020202020204" pitchFamily="34" charset="0"/>
              </a:rPr>
              <a:t>South of England</a:t>
            </a:r>
          </a:p>
          <a:p>
            <a:pPr>
              <a:buSzPct val="123000"/>
              <a:defRPr sz="3100">
                <a:latin typeface="Proxima Nova"/>
                <a:ea typeface="Proxima Nova"/>
                <a:cs typeface="Proxima Nova"/>
                <a:sym typeface="Proxima Nova"/>
              </a:defRPr>
            </a:pPr>
            <a:r>
              <a:rPr lang="en-GB" sz="2400" dirty="0" smtClean="0">
                <a:latin typeface="Arial" panose="020B0604020202020204" pitchFamily="34" charset="0"/>
                <a:cs typeface="Arial" panose="020B0604020202020204" pitchFamily="34" charset="0"/>
              </a:rPr>
              <a:t>Sustainable homes in sustainable communities</a:t>
            </a:r>
          </a:p>
          <a:p>
            <a:pPr>
              <a:buSzPct val="123000"/>
              <a:defRPr sz="3100">
                <a:latin typeface="Proxima Nova"/>
                <a:ea typeface="Proxima Nova"/>
                <a:cs typeface="Proxima Nova"/>
                <a:sym typeface="Proxima Nova"/>
              </a:defRPr>
            </a:pPr>
            <a:r>
              <a:rPr lang="en-GB" sz="2400" dirty="0" smtClean="0">
                <a:latin typeface="Arial" panose="020B0604020202020204" pitchFamily="34" charset="0"/>
                <a:cs typeface="Arial" panose="020B0604020202020204" pitchFamily="34" charset="0"/>
              </a:rPr>
              <a:t>Build homes to high environmental standards</a:t>
            </a:r>
          </a:p>
          <a:p>
            <a:endParaRPr lang="en-GB" dirty="0" smtClean="0"/>
          </a:p>
          <a:p>
            <a:endParaRPr lang="en-GB" dirty="0"/>
          </a:p>
        </p:txBody>
      </p:sp>
      <p:sp>
        <p:nvSpPr>
          <p:cNvPr id="6" name="Title 5"/>
          <p:cNvSpPr>
            <a:spLocks noGrp="1"/>
          </p:cNvSpPr>
          <p:nvPr>
            <p:ph type="title"/>
          </p:nvPr>
        </p:nvSpPr>
        <p:spPr/>
        <p:txBody>
          <a:bodyPr>
            <a:normAutofit/>
          </a:bodyPr>
          <a:lstStyle/>
          <a:p>
            <a:r>
              <a:rPr lang="en-GB" sz="4000" b="1" dirty="0" smtClean="0">
                <a:solidFill>
                  <a:srgbClr val="0000CC"/>
                </a:solidFill>
                <a:latin typeface="Century Gothic" panose="020B0502020202020204" pitchFamily="34" charset="0"/>
              </a:rPr>
              <a:t>About Hastoe</a:t>
            </a:r>
            <a:endParaRPr lang="en-GB" sz="4000" b="1" dirty="0">
              <a:solidFill>
                <a:srgbClr val="0000CC"/>
              </a:solidFill>
              <a:latin typeface="Century Gothic" panose="020B0502020202020204" pitchFamily="34" charset="0"/>
            </a:endParaRPr>
          </a:p>
        </p:txBody>
      </p:sp>
      <p:pic>
        <p:nvPicPr>
          <p:cNvPr id="9" name="Picture 8"/>
          <p:cNvPicPr>
            <a:picLocks noChangeAspect="1"/>
          </p:cNvPicPr>
          <p:nvPr/>
        </p:nvPicPr>
        <p:blipFill>
          <a:blip r:embed="rId3"/>
          <a:stretch>
            <a:fillRect/>
          </a:stretch>
        </p:blipFill>
        <p:spPr>
          <a:xfrm>
            <a:off x="7343255" y="534088"/>
            <a:ext cx="1542422" cy="493819"/>
          </a:xfrm>
          <a:prstGeom prst="rect">
            <a:avLst/>
          </a:prstGeom>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759" y="3973577"/>
            <a:ext cx="3649569" cy="24293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45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4000" b="1" dirty="0">
                <a:solidFill>
                  <a:srgbClr val="0000CC"/>
                </a:solidFill>
                <a:latin typeface="Century Gothic" panose="020B0502020202020204" pitchFamily="34" charset="0"/>
              </a:rPr>
              <a:t>Rural </a:t>
            </a:r>
            <a:r>
              <a:rPr lang="en-GB" sz="4000" b="1" dirty="0" smtClean="0">
                <a:solidFill>
                  <a:srgbClr val="0000CC"/>
                </a:solidFill>
                <a:latin typeface="Century Gothic" panose="020B0502020202020204" pitchFamily="34" charset="0"/>
              </a:rPr>
              <a:t>Issues </a:t>
            </a:r>
            <a:endParaRPr lang="en-GB" sz="4000" b="1" dirty="0">
              <a:solidFill>
                <a:srgbClr val="0000CC"/>
              </a:solidFill>
              <a:latin typeface="Century Gothic" panose="020B0502020202020204" pitchFamily="34" charset="0"/>
            </a:endParaRPr>
          </a:p>
        </p:txBody>
      </p:sp>
      <p:sp>
        <p:nvSpPr>
          <p:cNvPr id="7" name="Content Placeholder 6"/>
          <p:cNvSpPr>
            <a:spLocks noGrp="1"/>
          </p:cNvSpPr>
          <p:nvPr>
            <p:ph idx="1"/>
          </p:nvPr>
        </p:nvSpPr>
        <p:spPr>
          <a:xfrm>
            <a:off x="862754" y="1690689"/>
            <a:ext cx="7886700" cy="4657757"/>
          </a:xfrm>
        </p:spPr>
        <p:txBody>
          <a:bodyPr>
            <a:normAutofit lnSpcReduction="10000"/>
          </a:bodyPr>
          <a:lstStyle/>
          <a:p>
            <a:pPr marL="0" indent="0">
              <a:buNone/>
            </a:pPr>
            <a:r>
              <a:rPr lang="en-GB" b="1" dirty="0" smtClean="0">
                <a:latin typeface="Century Gothic" panose="020B0502020202020204" pitchFamily="34" charset="0"/>
              </a:rPr>
              <a:t>Challenges</a:t>
            </a:r>
          </a:p>
          <a:p>
            <a:pPr marL="0" indent="0">
              <a:buNone/>
            </a:pPr>
            <a:endParaRPr lang="en-GB" sz="1800" b="1" u="sng" dirty="0" smtClean="0">
              <a:latin typeface="Century Gothic" panose="020B0502020202020204" pitchFamily="34" charset="0"/>
            </a:endParaRPr>
          </a:p>
          <a:p>
            <a:r>
              <a:rPr lang="en-GB" dirty="0" smtClean="0">
                <a:latin typeface="Arial" panose="020B0604020202020204" pitchFamily="34" charset="0"/>
                <a:cs typeface="Arial" panose="020B0604020202020204" pitchFamily="34" charset="0"/>
              </a:rPr>
              <a:t>Chronic lack of affordable </a:t>
            </a:r>
            <a:r>
              <a:rPr lang="en-GB" dirty="0" smtClean="0">
                <a:latin typeface="Arial" panose="020B0604020202020204" pitchFamily="34" charset="0"/>
                <a:cs typeface="Arial" panose="020B0604020202020204" pitchFamily="34" charset="0"/>
              </a:rPr>
              <a:t>housing </a:t>
            </a:r>
          </a:p>
          <a:p>
            <a:r>
              <a:rPr lang="en-GB" dirty="0">
                <a:latin typeface="Arial" panose="020B0604020202020204" pitchFamily="34" charset="0"/>
                <a:cs typeface="Arial" panose="020B0604020202020204" pitchFamily="34" charset="0"/>
              </a:rPr>
              <a:t>Second homes / holiday lets</a:t>
            </a:r>
          </a:p>
          <a:p>
            <a:r>
              <a:rPr lang="en-GB" dirty="0" smtClean="0">
                <a:latin typeface="Arial" panose="020B0604020202020204" pitchFamily="34" charset="0"/>
                <a:cs typeface="Arial" panose="020B0604020202020204" pitchFamily="34" charset="0"/>
              </a:rPr>
              <a:t>High </a:t>
            </a:r>
            <a:r>
              <a:rPr lang="en-GB" dirty="0" smtClean="0">
                <a:latin typeface="Arial" panose="020B0604020202020204" pitchFamily="34" charset="0"/>
                <a:cs typeface="Arial" panose="020B0604020202020204" pitchFamily="34" charset="0"/>
              </a:rPr>
              <a:t>housing cost – being poor where everyone else is rich</a:t>
            </a:r>
          </a:p>
          <a:p>
            <a:r>
              <a:rPr lang="en-GB" dirty="0" smtClean="0">
                <a:latin typeface="Arial" panose="020B0604020202020204" pitchFamily="34" charset="0"/>
                <a:cs typeface="Arial" panose="020B0604020202020204" pitchFamily="34" charset="0"/>
              </a:rPr>
              <a:t>Poor </a:t>
            </a:r>
            <a:r>
              <a:rPr lang="en-GB" dirty="0" smtClean="0">
                <a:latin typeface="Arial" panose="020B0604020202020204" pitchFamily="34" charset="0"/>
                <a:cs typeface="Arial" panose="020B0604020202020204" pitchFamily="34" charset="0"/>
              </a:rPr>
              <a:t>infrastructure / little public transport</a:t>
            </a:r>
          </a:p>
          <a:p>
            <a:r>
              <a:rPr lang="en-GB" dirty="0" smtClean="0">
                <a:latin typeface="Arial" panose="020B0604020202020204" pitchFamily="34" charset="0"/>
                <a:cs typeface="Arial" panose="020B0604020202020204" pitchFamily="34" charset="0"/>
              </a:rPr>
              <a:t>Lack of Services / opportunities</a:t>
            </a:r>
          </a:p>
          <a:p>
            <a:r>
              <a:rPr lang="en-GB" dirty="0" smtClean="0">
                <a:latin typeface="Arial" panose="020B0604020202020204" pitchFamily="34" charset="0"/>
                <a:cs typeface="Arial" panose="020B0604020202020204" pitchFamily="34" charset="0"/>
              </a:rPr>
              <a:t>Fuel poverty</a:t>
            </a:r>
          </a:p>
          <a:p>
            <a:r>
              <a:rPr lang="en-GB" dirty="0" smtClean="0">
                <a:latin typeface="Arial" panose="020B0604020202020204" pitchFamily="34" charset="0"/>
                <a:cs typeface="Arial" panose="020B0604020202020204" pitchFamily="34" charset="0"/>
              </a:rPr>
              <a:t>Lack of rural focus in levelling up agenda</a:t>
            </a:r>
          </a:p>
          <a:p>
            <a:endParaRPr lang="en-GB" dirty="0" smtClean="0"/>
          </a:p>
          <a:p>
            <a:endParaRPr lang="en-GB" dirty="0"/>
          </a:p>
        </p:txBody>
      </p:sp>
      <p:pic>
        <p:nvPicPr>
          <p:cNvPr id="9" name="Picture 8"/>
          <p:cNvPicPr>
            <a:picLocks noChangeAspect="1"/>
          </p:cNvPicPr>
          <p:nvPr/>
        </p:nvPicPr>
        <p:blipFill>
          <a:blip r:embed="rId2"/>
          <a:stretch>
            <a:fillRect/>
          </a:stretch>
        </p:blipFill>
        <p:spPr>
          <a:xfrm>
            <a:off x="7441136" y="230190"/>
            <a:ext cx="1542422" cy="493819"/>
          </a:xfrm>
          <a:prstGeom prst="rect">
            <a:avLst/>
          </a:prstGeom>
        </p:spPr>
      </p:pic>
    </p:spTree>
    <p:extLst>
      <p:ext uri="{BB962C8B-B14F-4D97-AF65-F5344CB8AC3E}">
        <p14:creationId xmlns:p14="http://schemas.microsoft.com/office/powerpoint/2010/main" val="415225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4000" b="1" dirty="0">
                <a:solidFill>
                  <a:srgbClr val="0000CC"/>
                </a:solidFill>
                <a:latin typeface="Century Gothic" panose="020B0502020202020204" pitchFamily="34" charset="0"/>
              </a:rPr>
              <a:t>Rural </a:t>
            </a:r>
            <a:r>
              <a:rPr lang="en-GB" sz="4000" b="1" dirty="0" smtClean="0">
                <a:solidFill>
                  <a:srgbClr val="0000CC"/>
                </a:solidFill>
                <a:latin typeface="Century Gothic" panose="020B0502020202020204" pitchFamily="34" charset="0"/>
              </a:rPr>
              <a:t>Issues </a:t>
            </a:r>
            <a:endParaRPr lang="en-GB" sz="4000" b="1" dirty="0">
              <a:solidFill>
                <a:srgbClr val="0000CC"/>
              </a:solidFill>
              <a:latin typeface="Century Gothic" panose="020B0502020202020204" pitchFamily="34" charset="0"/>
            </a:endParaRPr>
          </a:p>
        </p:txBody>
      </p:sp>
      <p:sp>
        <p:nvSpPr>
          <p:cNvPr id="7" name="Content Placeholder 6"/>
          <p:cNvSpPr>
            <a:spLocks noGrp="1"/>
          </p:cNvSpPr>
          <p:nvPr>
            <p:ph idx="1"/>
          </p:nvPr>
        </p:nvSpPr>
        <p:spPr/>
        <p:txBody>
          <a:bodyPr>
            <a:normAutofit/>
          </a:bodyPr>
          <a:lstStyle/>
          <a:p>
            <a:endParaRPr lang="en-GB" dirty="0" smtClean="0"/>
          </a:p>
          <a:p>
            <a:endParaRPr lang="en-GB" dirty="0"/>
          </a:p>
        </p:txBody>
      </p:sp>
      <p:sp>
        <p:nvSpPr>
          <p:cNvPr id="8" name="Content Placeholder 7"/>
          <p:cNvSpPr>
            <a:spLocks noGrp="1"/>
          </p:cNvSpPr>
          <p:nvPr>
            <p:ph sz="half" idx="4294967295"/>
          </p:nvPr>
        </p:nvSpPr>
        <p:spPr>
          <a:xfrm>
            <a:off x="849162" y="1690689"/>
            <a:ext cx="7445675" cy="4351338"/>
          </a:xfrm>
        </p:spPr>
        <p:txBody>
          <a:bodyPr>
            <a:normAutofit/>
          </a:bodyPr>
          <a:lstStyle/>
          <a:p>
            <a:pPr marL="0" indent="0">
              <a:buNone/>
            </a:pPr>
            <a:r>
              <a:rPr lang="en-GB" b="1" dirty="0" smtClean="0">
                <a:latin typeface="Century Gothic" panose="020B0502020202020204" pitchFamily="34" charset="0"/>
              </a:rPr>
              <a:t>Positives</a:t>
            </a:r>
          </a:p>
          <a:p>
            <a:pPr marL="0" indent="0">
              <a:buNone/>
            </a:pPr>
            <a:endParaRPr lang="en-GB" sz="2000" b="1" dirty="0" smtClean="0">
              <a:latin typeface="Century Gothic" panose="020B0502020202020204" pitchFamily="34" charset="0"/>
            </a:endParaRPr>
          </a:p>
          <a:p>
            <a:r>
              <a:rPr lang="en-GB" dirty="0" smtClean="0">
                <a:latin typeface="Arial" panose="020B0604020202020204" pitchFamily="34" charset="0"/>
                <a:cs typeface="Arial" panose="020B0604020202020204" pitchFamily="34" charset="0"/>
              </a:rPr>
              <a:t>Often well integrated due to local connection criteria / local lettings plan</a:t>
            </a:r>
          </a:p>
          <a:p>
            <a:r>
              <a:rPr lang="en-GB" dirty="0" smtClean="0">
                <a:latin typeface="Arial" panose="020B0604020202020204" pitchFamily="34" charset="0"/>
                <a:cs typeface="Arial" panose="020B0604020202020204" pitchFamily="34" charset="0"/>
              </a:rPr>
              <a:t>Access to green spaces</a:t>
            </a:r>
          </a:p>
          <a:p>
            <a:r>
              <a:rPr lang="en-GB" dirty="0" smtClean="0">
                <a:latin typeface="Arial" panose="020B0604020202020204" pitchFamily="34" charset="0"/>
                <a:cs typeface="Arial" panose="020B0604020202020204" pitchFamily="34" charset="0"/>
              </a:rPr>
              <a:t>Family </a:t>
            </a:r>
            <a:r>
              <a:rPr lang="en-GB" dirty="0" smtClean="0">
                <a:latin typeface="Arial" panose="020B0604020202020204" pitchFamily="34" charset="0"/>
                <a:cs typeface="Arial" panose="020B0604020202020204" pitchFamily="34" charset="0"/>
              </a:rPr>
              <a:t>support</a:t>
            </a:r>
          </a:p>
          <a:p>
            <a:r>
              <a:rPr lang="en-US" dirty="0" smtClean="0">
                <a:latin typeface="Arial" panose="020B0604020202020204" pitchFamily="34" charset="0"/>
                <a:cs typeface="Arial" panose="020B0604020202020204" pitchFamily="34" charset="0"/>
              </a:rPr>
              <a:t>Make use of and support rural infrastructure</a:t>
            </a:r>
            <a:endParaRPr lang="en-GB" dirty="0" smtClean="0">
              <a:latin typeface="Arial" panose="020B0604020202020204" pitchFamily="34" charset="0"/>
              <a:cs typeface="Arial" panose="020B0604020202020204" pitchFamily="34" charset="0"/>
            </a:endParaRPr>
          </a:p>
          <a:p>
            <a:endParaRPr lang="en-GB" dirty="0"/>
          </a:p>
        </p:txBody>
      </p:sp>
      <p:pic>
        <p:nvPicPr>
          <p:cNvPr id="9" name="Picture 8"/>
          <p:cNvPicPr>
            <a:picLocks noChangeAspect="1"/>
          </p:cNvPicPr>
          <p:nvPr/>
        </p:nvPicPr>
        <p:blipFill>
          <a:blip r:embed="rId2"/>
          <a:stretch>
            <a:fillRect/>
          </a:stretch>
        </p:blipFill>
        <p:spPr>
          <a:xfrm>
            <a:off x="7441136" y="230190"/>
            <a:ext cx="1542422" cy="493819"/>
          </a:xfrm>
          <a:prstGeom prst="rect">
            <a:avLst/>
          </a:prstGeom>
        </p:spPr>
      </p:pic>
    </p:spTree>
    <p:extLst>
      <p:ext uri="{BB962C8B-B14F-4D97-AF65-F5344CB8AC3E}">
        <p14:creationId xmlns:p14="http://schemas.microsoft.com/office/powerpoint/2010/main" val="3806094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b="1" dirty="0" smtClean="0">
                <a:solidFill>
                  <a:srgbClr val="0000CC"/>
                </a:solidFill>
                <a:latin typeface="Century Gothic" panose="020B0502020202020204" pitchFamily="34" charset="0"/>
              </a:rPr>
              <a:t>General Issues</a:t>
            </a:r>
            <a:endParaRPr lang="en-GB" sz="4000" b="1" dirty="0">
              <a:solidFill>
                <a:srgbClr val="0000CC"/>
              </a:solidFill>
              <a:latin typeface="Century Gothic" panose="020B0502020202020204" pitchFamily="34" charset="0"/>
            </a:endParaRPr>
          </a:p>
        </p:txBody>
      </p:sp>
      <p:sp>
        <p:nvSpPr>
          <p:cNvPr id="6" name="Content Placeholder 5"/>
          <p:cNvSpPr>
            <a:spLocks noGrp="1"/>
          </p:cNvSpPr>
          <p:nvPr>
            <p:ph idx="1"/>
          </p:nvPr>
        </p:nvSpPr>
        <p:spPr/>
        <p:txBody>
          <a:bodyPr>
            <a:normAutofit/>
          </a:bodyPr>
          <a:lstStyle/>
          <a:p>
            <a:r>
              <a:rPr lang="en-GB" dirty="0" smtClean="0">
                <a:latin typeface="Arial" panose="020B0604020202020204" pitchFamily="34" charset="0"/>
                <a:cs typeface="Arial" panose="020B0604020202020204" pitchFamily="34" charset="0"/>
              </a:rPr>
              <a:t>Cost of living and housing </a:t>
            </a:r>
          </a:p>
          <a:p>
            <a:r>
              <a:rPr lang="en-GB" dirty="0" smtClean="0">
                <a:latin typeface="Arial" panose="020B0604020202020204" pitchFamily="34" charset="0"/>
                <a:cs typeface="Arial" panose="020B0604020202020204" pitchFamily="34" charset="0"/>
              </a:rPr>
              <a:t>Funding models – cross subsidy / grant funding</a:t>
            </a:r>
          </a:p>
          <a:p>
            <a:r>
              <a:rPr lang="en-GB" dirty="0" smtClean="0">
                <a:latin typeface="Arial" panose="020B0604020202020204" pitchFamily="34" charset="0"/>
                <a:cs typeface="Arial" panose="020B0604020202020204" pitchFamily="34" charset="0"/>
              </a:rPr>
              <a:t>Premium for above Building </a:t>
            </a:r>
            <a:r>
              <a:rPr lang="en-GB" dirty="0" err="1" smtClean="0">
                <a:latin typeface="Arial" panose="020B0604020202020204" pitchFamily="34" charset="0"/>
                <a:cs typeface="Arial" panose="020B0604020202020204" pitchFamily="34" charset="0"/>
              </a:rPr>
              <a:t>Regs</a:t>
            </a:r>
            <a:r>
              <a:rPr lang="en-GB" dirty="0" smtClean="0">
                <a:latin typeface="Arial" panose="020B0604020202020204" pitchFamily="34" charset="0"/>
                <a:cs typeface="Arial" panose="020B0604020202020204" pitchFamily="34" charset="0"/>
              </a:rPr>
              <a:t> specification/ </a:t>
            </a:r>
            <a:r>
              <a:rPr lang="en-GB" dirty="0">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nergy efficiency – cost of living</a:t>
            </a:r>
          </a:p>
          <a:p>
            <a:r>
              <a:rPr lang="en-GB" dirty="0" smtClean="0">
                <a:latin typeface="Arial" panose="020B0604020202020204" pitchFamily="34" charset="0"/>
                <a:cs typeface="Arial" panose="020B0604020202020204" pitchFamily="34" charset="0"/>
              </a:rPr>
              <a:t>Stock condition</a:t>
            </a:r>
          </a:p>
          <a:p>
            <a:r>
              <a:rPr lang="en-GB" dirty="0" smtClean="0">
                <a:latin typeface="Arial" panose="020B0604020202020204" pitchFamily="34" charset="0"/>
                <a:cs typeface="Arial" panose="020B0604020202020204" pitchFamily="34" charset="0"/>
              </a:rPr>
              <a:t>Construction costs</a:t>
            </a:r>
          </a:p>
          <a:p>
            <a:r>
              <a:rPr lang="en-GB" dirty="0" smtClean="0">
                <a:latin typeface="Arial" panose="020B0604020202020204" pitchFamily="34" charset="0"/>
                <a:cs typeface="Arial" panose="020B0604020202020204" pitchFamily="34" charset="0"/>
              </a:rPr>
              <a:t>Will environmental concerns override social and economic benefits?</a:t>
            </a:r>
          </a:p>
          <a:p>
            <a:r>
              <a:rPr lang="en-GB" dirty="0" smtClean="0">
                <a:latin typeface="Arial" panose="020B0604020202020204" pitchFamily="34" charset="0"/>
                <a:cs typeface="Arial" panose="020B0604020202020204" pitchFamily="34" charset="0"/>
              </a:rPr>
              <a:t>Infrastructure Levy</a:t>
            </a:r>
          </a:p>
          <a:p>
            <a:endParaRPr lang="en-GB" dirty="0"/>
          </a:p>
        </p:txBody>
      </p:sp>
      <p:pic>
        <p:nvPicPr>
          <p:cNvPr id="7" name="Picture 6"/>
          <p:cNvPicPr>
            <a:picLocks noChangeAspect="1"/>
          </p:cNvPicPr>
          <p:nvPr/>
        </p:nvPicPr>
        <p:blipFill>
          <a:blip r:embed="rId2"/>
          <a:stretch>
            <a:fillRect/>
          </a:stretch>
        </p:blipFill>
        <p:spPr>
          <a:xfrm>
            <a:off x="7423884" y="230190"/>
            <a:ext cx="1542422" cy="493819"/>
          </a:xfrm>
          <a:prstGeom prst="rect">
            <a:avLst/>
          </a:prstGeom>
        </p:spPr>
      </p:pic>
    </p:spTree>
    <p:extLst>
      <p:ext uri="{BB962C8B-B14F-4D97-AF65-F5344CB8AC3E}">
        <p14:creationId xmlns:p14="http://schemas.microsoft.com/office/powerpoint/2010/main" val="1401879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rgbClr val="0000CC"/>
                </a:solidFill>
                <a:latin typeface="Century Gothic" panose="020B0502020202020204" pitchFamily="34" charset="0"/>
              </a:rPr>
              <a:t>Where we make a difference</a:t>
            </a:r>
            <a:endParaRPr lang="en-GB" sz="4000" b="1" dirty="0">
              <a:solidFill>
                <a:srgbClr val="0000CC"/>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r>
              <a:rPr lang="en-GB" dirty="0" smtClean="0">
                <a:latin typeface="Arial" panose="020B0604020202020204" pitchFamily="34" charset="0"/>
                <a:cs typeface="Arial" panose="020B0604020202020204" pitchFamily="34" charset="0"/>
              </a:rPr>
              <a:t>Deliver affordable housing tailored to identified local housing need</a:t>
            </a:r>
          </a:p>
          <a:p>
            <a:r>
              <a:rPr lang="en-GB" dirty="0" smtClean="0">
                <a:latin typeface="Arial" panose="020B0604020202020204" pitchFamily="34" charset="0"/>
                <a:cs typeface="Arial" panose="020B0604020202020204" pitchFamily="34" charset="0"/>
              </a:rPr>
              <a:t>Affordable housing in perpetuity</a:t>
            </a:r>
          </a:p>
          <a:p>
            <a:r>
              <a:rPr lang="en-GB" dirty="0">
                <a:latin typeface="Arial" panose="020B0604020202020204" pitchFamily="34" charset="0"/>
                <a:cs typeface="Arial" panose="020B0604020202020204" pitchFamily="34" charset="0"/>
              </a:rPr>
              <a:t>Principle Residence clause – </a:t>
            </a:r>
            <a:r>
              <a:rPr lang="en-GB" dirty="0" err="1">
                <a:latin typeface="Arial" panose="020B0604020202020204" pitchFamily="34" charset="0"/>
                <a:cs typeface="Arial" panose="020B0604020202020204" pitchFamily="34" charset="0"/>
              </a:rPr>
              <a:t>Southwold</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Social rent wherever possible</a:t>
            </a:r>
          </a:p>
          <a:p>
            <a:r>
              <a:rPr lang="en-GB" dirty="0" smtClean="0">
                <a:latin typeface="Arial" panose="020B0604020202020204" pitchFamily="34" charset="0"/>
                <a:cs typeface="Arial" panose="020B0604020202020204" pitchFamily="34" charset="0"/>
              </a:rPr>
              <a:t>High energy efficiency and build standards – good for tackling fuel poverty and avoid retrofitting </a:t>
            </a:r>
          </a:p>
          <a:p>
            <a:r>
              <a:rPr lang="en-GB" dirty="0" smtClean="0">
                <a:latin typeface="Arial" panose="020B0604020202020204" pitchFamily="34" charset="0"/>
                <a:cs typeface="Arial" panose="020B0604020202020204" pitchFamily="34" charset="0"/>
              </a:rPr>
              <a:t>Community led housing / increase in services</a:t>
            </a:r>
          </a:p>
        </p:txBody>
      </p:sp>
      <p:pic>
        <p:nvPicPr>
          <p:cNvPr id="5" name="Picture 4"/>
          <p:cNvPicPr>
            <a:picLocks noChangeAspect="1"/>
          </p:cNvPicPr>
          <p:nvPr/>
        </p:nvPicPr>
        <p:blipFill>
          <a:blip r:embed="rId2"/>
          <a:stretch>
            <a:fillRect/>
          </a:stretch>
        </p:blipFill>
        <p:spPr>
          <a:xfrm>
            <a:off x="7418049" y="230190"/>
            <a:ext cx="1542422" cy="493819"/>
          </a:xfrm>
          <a:prstGeom prst="rect">
            <a:avLst/>
          </a:prstGeom>
        </p:spPr>
      </p:pic>
    </p:spTree>
    <p:extLst>
      <p:ext uri="{BB962C8B-B14F-4D97-AF65-F5344CB8AC3E}">
        <p14:creationId xmlns:p14="http://schemas.microsoft.com/office/powerpoint/2010/main" val="17010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81BB67-7076-4EE7-AC1C-B039576445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2627" y="389965"/>
            <a:ext cx="5987726" cy="5981124"/>
          </a:xfrm>
          <a:prstGeom prst="rect">
            <a:avLst/>
          </a:prstGeom>
          <a:ln>
            <a:solidFill>
              <a:srgbClr val="000000"/>
            </a:solidFill>
          </a:ln>
        </p:spPr>
      </p:pic>
    </p:spTree>
    <p:extLst>
      <p:ext uri="{BB962C8B-B14F-4D97-AF65-F5344CB8AC3E}">
        <p14:creationId xmlns:p14="http://schemas.microsoft.com/office/powerpoint/2010/main" val="432475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rick building with a blue tarp in front of it&#10;&#10;Description automatically generated with low confidence">
            <a:extLst>
              <a:ext uri="{FF2B5EF4-FFF2-40B4-BE49-F238E27FC236}">
                <a16:creationId xmlns:a16="http://schemas.microsoft.com/office/drawing/2014/main" id="{2F19511F-3112-4DD5-B5C2-97A46999B2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06948" y="3267385"/>
            <a:ext cx="3576038" cy="2728094"/>
          </a:xfrm>
          <a:prstGeom prst="rect">
            <a:avLst/>
          </a:prstGeom>
          <a:ln>
            <a:solidFill>
              <a:srgbClr val="000000"/>
            </a:solidFill>
          </a:ln>
        </p:spPr>
      </p:pic>
      <p:sp>
        <p:nvSpPr>
          <p:cNvPr id="2" name="TextBox 1">
            <a:extLst>
              <a:ext uri="{FF2B5EF4-FFF2-40B4-BE49-F238E27FC236}">
                <a16:creationId xmlns:a16="http://schemas.microsoft.com/office/drawing/2014/main" id="{50C37179-4FC5-4BFC-9083-A9522786FF14}"/>
              </a:ext>
            </a:extLst>
          </p:cNvPr>
          <p:cNvSpPr txBox="1"/>
          <p:nvPr/>
        </p:nvSpPr>
        <p:spPr>
          <a:xfrm>
            <a:off x="656665" y="392114"/>
            <a:ext cx="7289800" cy="523220"/>
          </a:xfrm>
          <a:prstGeom prst="rect">
            <a:avLst/>
          </a:prstGeom>
          <a:noFill/>
        </p:spPr>
        <p:txBody>
          <a:bodyPr wrap="square" rtlCol="0">
            <a:spAutoFit/>
          </a:bodyPr>
          <a:lstStyle/>
          <a:p>
            <a:r>
              <a:rPr lang="en-GB" sz="2800" b="1" dirty="0">
                <a:solidFill>
                  <a:srgbClr val="0000CC"/>
                </a:solidFill>
                <a:latin typeface="Century Gothic" panose="020B0502020202020204" pitchFamily="34" charset="0"/>
                <a:cs typeface="Arial" panose="020B0604020202020204" pitchFamily="34" charset="0"/>
              </a:rPr>
              <a:t>8 Key </a:t>
            </a:r>
            <a:r>
              <a:rPr lang="en-GB" sz="2800" b="1" dirty="0" smtClean="0">
                <a:solidFill>
                  <a:srgbClr val="0000CC"/>
                </a:solidFill>
                <a:latin typeface="Century Gothic" panose="020B0502020202020204" pitchFamily="34" charset="0"/>
                <a:cs typeface="Arial" panose="020B0604020202020204" pitchFamily="34" charset="0"/>
              </a:rPr>
              <a:t>Elements</a:t>
            </a:r>
            <a:endParaRPr lang="en-GB" sz="2800" b="1" dirty="0">
              <a:solidFill>
                <a:srgbClr val="0000CC"/>
              </a:solidFill>
              <a:latin typeface="Century Gothic" panose="020B0502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FC96380-F39E-4C9D-B953-64152928D45A}"/>
              </a:ext>
            </a:extLst>
          </p:cNvPr>
          <p:cNvSpPr txBox="1"/>
          <p:nvPr/>
        </p:nvSpPr>
        <p:spPr>
          <a:xfrm>
            <a:off x="656665" y="1006151"/>
            <a:ext cx="7289800" cy="5170646"/>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Energy Efficiency</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Beautiful Design</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Minimal Environmental Impact</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Adaptability and Accessibility</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Property Size</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Quality Control</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Future Proofing</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Reduced Water Consumption</a:t>
            </a:r>
          </a:p>
        </p:txBody>
      </p:sp>
      <p:pic>
        <p:nvPicPr>
          <p:cNvPr id="9" name="Picture 8">
            <a:extLst>
              <a:ext uri="{FF2B5EF4-FFF2-40B4-BE49-F238E27FC236}">
                <a16:creationId xmlns:a16="http://schemas.microsoft.com/office/drawing/2014/main" id="{42197B82-CFA3-49AB-AE05-82C5CA537D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39936" y="465443"/>
            <a:ext cx="1543050" cy="495300"/>
          </a:xfrm>
          <a:prstGeom prst="rect">
            <a:avLst/>
          </a:prstGeom>
        </p:spPr>
      </p:pic>
    </p:spTree>
    <p:extLst>
      <p:ext uri="{BB962C8B-B14F-4D97-AF65-F5344CB8AC3E}">
        <p14:creationId xmlns:p14="http://schemas.microsoft.com/office/powerpoint/2010/main" val="601882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756772" y="2671852"/>
            <a:ext cx="4590300" cy="3192179"/>
          </a:xfrm>
          <a:ln>
            <a:solidFill>
              <a:srgbClr val="000000"/>
            </a:solidFill>
          </a:ln>
        </p:spPr>
      </p:pic>
      <p:sp>
        <p:nvSpPr>
          <p:cNvPr id="2" name="Title 1"/>
          <p:cNvSpPr>
            <a:spLocks noGrp="1"/>
          </p:cNvSpPr>
          <p:nvPr>
            <p:ph type="title"/>
          </p:nvPr>
        </p:nvSpPr>
        <p:spPr>
          <a:xfrm>
            <a:off x="373156" y="-83536"/>
            <a:ext cx="8142194" cy="1325563"/>
          </a:xfrm>
        </p:spPr>
        <p:txBody>
          <a:bodyPr>
            <a:normAutofit/>
          </a:bodyPr>
          <a:lstStyle/>
          <a:p>
            <a:r>
              <a:rPr lang="en-GB" sz="2800" b="1" dirty="0" smtClean="0">
                <a:solidFill>
                  <a:srgbClr val="0000CC"/>
                </a:solidFill>
                <a:latin typeface="Century Gothic" panose="020B0502020202020204" pitchFamily="34" charset="0"/>
              </a:rPr>
              <a:t>Community-led housing - Southwold</a:t>
            </a:r>
            <a:endParaRPr lang="en-GB" sz="2800" b="1" dirty="0">
              <a:solidFill>
                <a:srgbClr val="0000CC"/>
              </a:solidFill>
              <a:latin typeface="Century Gothic" panose="020B0502020202020204" pitchFamily="34" charset="0"/>
            </a:endParaRPr>
          </a:p>
        </p:txBody>
      </p:sp>
      <p:pic>
        <p:nvPicPr>
          <p:cNvPr id="8" name="Picture 7"/>
          <p:cNvPicPr>
            <a:picLocks noChangeAspect="1"/>
          </p:cNvPicPr>
          <p:nvPr/>
        </p:nvPicPr>
        <p:blipFill>
          <a:blip r:embed="rId3"/>
          <a:stretch>
            <a:fillRect/>
          </a:stretch>
        </p:blipFill>
        <p:spPr>
          <a:xfrm>
            <a:off x="494179" y="5184962"/>
            <a:ext cx="1867439" cy="679069"/>
          </a:xfrm>
          <a:prstGeom prst="rect">
            <a:avLst/>
          </a:prstGeom>
        </p:spPr>
      </p:pic>
      <p:sp>
        <p:nvSpPr>
          <p:cNvPr id="3" name="Rectangle 2"/>
          <p:cNvSpPr/>
          <p:nvPr/>
        </p:nvSpPr>
        <p:spPr>
          <a:xfrm>
            <a:off x="373156" y="1114216"/>
            <a:ext cx="6767232" cy="2800767"/>
          </a:xfrm>
          <a:prstGeom prst="rect">
            <a:avLst/>
          </a:prstGeom>
        </p:spPr>
        <p:txBody>
          <a:bodyPr wrap="square">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Conversion of cottage hospital into community hub and affordable </a:t>
            </a:r>
            <a:r>
              <a:rPr lang="en-GB" sz="2200" dirty="0" smtClean="0">
                <a:latin typeface="Arial" panose="020B0604020202020204" pitchFamily="34" charset="0"/>
                <a:cs typeface="Arial" panose="020B0604020202020204" pitchFamily="34" charset="0"/>
              </a:rPr>
              <a:t>housing</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Partnership with </a:t>
            </a:r>
            <a:r>
              <a:rPr lang="en-GB" sz="2200" dirty="0" smtClean="0">
                <a:latin typeface="Arial" panose="020B0604020202020204" pitchFamily="34" charset="0"/>
                <a:cs typeface="Arial" panose="020B0604020202020204" pitchFamily="34" charset="0"/>
              </a:rPr>
              <a:t>SouthGen</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Funding </a:t>
            </a:r>
            <a:r>
              <a:rPr lang="en-GB" sz="2200" dirty="0" smtClean="0">
                <a:latin typeface="Arial" panose="020B0604020202020204" pitchFamily="34" charset="0"/>
                <a:cs typeface="Arial" panose="020B0604020202020204" pitchFamily="34" charset="0"/>
              </a:rPr>
              <a:t>partners</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Local lettings </a:t>
            </a:r>
            <a:r>
              <a:rPr lang="en-GB" sz="2200" dirty="0" smtClean="0">
                <a:latin typeface="Arial" panose="020B0604020202020204" pitchFamily="34" charset="0"/>
                <a:cs typeface="Arial" panose="020B0604020202020204" pitchFamily="34" charset="0"/>
              </a:rPr>
              <a:t>plan</a:t>
            </a:r>
          </a:p>
        </p:txBody>
      </p:sp>
      <p:sp>
        <p:nvSpPr>
          <p:cNvPr id="4" name="TextBox 3"/>
          <p:cNvSpPr txBox="1"/>
          <p:nvPr/>
        </p:nvSpPr>
        <p:spPr>
          <a:xfrm>
            <a:off x="494179" y="5982641"/>
            <a:ext cx="5409079"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hlinkClick r:id="rId4"/>
              </a:rPr>
              <a:t>www.hastoe.com/southwold-hospital</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39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TotalTime>
  <Words>457</Words>
  <Application>Microsoft Office PowerPoint</Application>
  <PresentationFormat>On-screen Show (4:3)</PresentationFormat>
  <Paragraphs>78</Paragraphs>
  <Slides>10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Calibri Light</vt:lpstr>
      <vt:lpstr>Century Gothic</vt:lpstr>
      <vt:lpstr>Helvetica Neue</vt:lpstr>
      <vt:lpstr>Helvetica Neue Medium</vt:lpstr>
      <vt:lpstr>Proxima Nova</vt:lpstr>
      <vt:lpstr>Times New Roman</vt:lpstr>
      <vt:lpstr>Office Theme</vt:lpstr>
      <vt:lpstr>21_BasicWhite</vt:lpstr>
      <vt:lpstr>Growth and renewal for urban and rural  housing </vt:lpstr>
      <vt:lpstr>About Hastoe</vt:lpstr>
      <vt:lpstr>Rural Issues </vt:lpstr>
      <vt:lpstr>Rural Issues </vt:lpstr>
      <vt:lpstr>General Issues</vt:lpstr>
      <vt:lpstr>Where we make a difference</vt:lpstr>
      <vt:lpstr>PowerPoint Presentation</vt:lpstr>
      <vt:lpstr>PowerPoint Presentation</vt:lpstr>
      <vt:lpstr>Community-led housing - Southwold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Parsons</dc:creator>
  <cp:lastModifiedBy>Ulrike Maccariello</cp:lastModifiedBy>
  <cp:revision>41</cp:revision>
  <dcterms:created xsi:type="dcterms:W3CDTF">2021-09-10T08:47:29Z</dcterms:created>
  <dcterms:modified xsi:type="dcterms:W3CDTF">2022-07-07T12:32:25Z</dcterms:modified>
</cp:coreProperties>
</file>