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4"/>
  </p:sldMasterIdLst>
  <p:notesMasterIdLst>
    <p:notesMasterId r:id="rId18"/>
  </p:notesMasterIdLst>
  <p:handoutMasterIdLst>
    <p:handoutMasterId r:id="rId19"/>
  </p:handoutMasterIdLst>
  <p:sldIdLst>
    <p:sldId id="477" r:id="rId5"/>
    <p:sldId id="578" r:id="rId6"/>
    <p:sldId id="349" r:id="rId7"/>
    <p:sldId id="579" r:id="rId8"/>
    <p:sldId id="592" r:id="rId9"/>
    <p:sldId id="591" r:id="rId10"/>
    <p:sldId id="586" r:id="rId11"/>
    <p:sldId id="580" r:id="rId12"/>
    <p:sldId id="581" r:id="rId13"/>
    <p:sldId id="582" r:id="rId14"/>
    <p:sldId id="583" r:id="rId15"/>
    <p:sldId id="589" r:id="rId16"/>
    <p:sldId id="590" r:id="rId17"/>
  </p:sldIdLst>
  <p:sldSz cx="9144000" cy="5715000" type="screen16x1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8C83"/>
    <a:srgbClr val="A0D2C9"/>
    <a:srgbClr val="E6484D"/>
    <a:srgbClr val="702F8A"/>
    <a:srgbClr val="FF5050"/>
    <a:srgbClr val="C4D600"/>
    <a:srgbClr val="000000"/>
    <a:srgbClr val="898989"/>
    <a:srgbClr val="3C3C3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72236" autoAdjust="0"/>
  </p:normalViewPr>
  <p:slideViewPr>
    <p:cSldViewPr showGuides="1">
      <p:cViewPr varScale="1">
        <p:scale>
          <a:sx n="106" d="100"/>
          <a:sy n="106" d="100"/>
        </p:scale>
        <p:origin x="1686" y="96"/>
      </p:cViewPr>
      <p:guideLst/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33"/>
    </p:cViewPr>
  </p:sorterViewPr>
  <p:notesViewPr>
    <p:cSldViewPr>
      <p:cViewPr varScale="1">
        <p:scale>
          <a:sx n="65" d="100"/>
          <a:sy n="65" d="100"/>
        </p:scale>
        <p:origin x="31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CAD25-2A38-491E-8120-6B8E06BC3A92}" type="datetimeFigureOut">
              <a:rPr lang="en-GB" smtClean="0"/>
              <a:pPr/>
              <a:t>11/07/2022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89E6E-CBB7-49F2-A722-8D1DB933389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90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9949CAE-1AB1-44B3-8E9E-7AEA386918F7}" type="datetimeFigureOut">
              <a:rPr lang="en-GB"/>
              <a:pPr>
                <a:defRPr/>
              </a:pPr>
              <a:t>11/07/2022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31B990-BC87-41FB-965D-9590EB3617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15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baseline="0" dirty="0">
                <a:latin typeface="+mn-lt"/>
                <a:cs typeface="Segoe UI" panose="020B0502040204020203" pitchFamily="34" charset="0"/>
              </a:rPr>
              <a:t>Standard Template [blank] 2021-v01</a:t>
            </a:r>
            <a:endParaRPr lang="en-GB" sz="1000" b="1" dirty="0">
              <a:latin typeface="+mn-lt"/>
              <a:cs typeface="Segoe UI" panose="020B0502040204020203" pitchFamily="34" charset="0"/>
            </a:endParaRPr>
          </a:p>
          <a:p>
            <a:endParaRPr lang="en-GB" sz="1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Cover slide 1: Text</a:t>
            </a:r>
            <a:r>
              <a:rPr lang="en-GB" sz="1000" b="1" u="sng" baseline="0" dirty="0">
                <a:latin typeface="Segoe UI" panose="020B0502040204020203" pitchFamily="34" charset="0"/>
                <a:cs typeface="Segoe UI" panose="020B0502040204020203" pitchFamily="34" charset="0"/>
              </a:rPr>
              <a:t> only</a:t>
            </a:r>
          </a:p>
          <a:p>
            <a:endParaRPr lang="en-GB" sz="1000" b="1" u="sng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Choose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a short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engaging title to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intrigue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the viewer and create instant impact (max. three lines)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All titles should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be black, sentence case,</a:t>
            </a: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>
                <a:latin typeface="Segoe UI" panose="020B0502040204020203" pitchFamily="34" charset="0"/>
                <a:cs typeface="Segoe UI" panose="020B0502040204020203" pitchFamily="34" charset="0"/>
              </a:rPr>
              <a:t>using </a:t>
            </a:r>
            <a:r>
              <a:rPr lang="en-GB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Segoe UI </a:t>
            </a:r>
            <a:r>
              <a:rPr lang="en-GB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(with </a:t>
            </a:r>
            <a:r>
              <a:rPr lang="en-GB" sz="1000" b="1" dirty="0">
                <a:latin typeface="Segoe UI" panose="020B0502040204020203" pitchFamily="34" charset="0"/>
                <a:cs typeface="Segoe UI" panose="020B0502040204020203" pitchFamily="34" charset="0"/>
              </a:rPr>
              <a:t>bold </a:t>
            </a:r>
            <a:r>
              <a:rPr lang="en-GB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text style</a:t>
            </a:r>
            <a:r>
              <a:rPr lang="en-GB" sz="1000" b="0" baseline="0" dirty="0">
                <a:latin typeface="Segoe UI" panose="020B0502040204020203" pitchFamily="34" charset="0"/>
                <a:cs typeface="Segoe UI" panose="020B0502040204020203" pitchFamily="34" charset="0"/>
              </a:rPr>
              <a:t> applied</a:t>
            </a:r>
            <a:r>
              <a:rPr lang="en-GB" sz="1000" b="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GB" sz="1000" b="0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000" baseline="0" dirty="0">
                <a:latin typeface="Segoe UI" panose="020B0502040204020203" pitchFamily="34" charset="0"/>
                <a:cs typeface="Segoe UI" panose="020B0502040204020203" pitchFamily="34" charset="0"/>
              </a:rPr>
              <a:t>Add a descriptive supporting line below if necessary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000" b="0" baseline="0" dirty="0">
                <a:latin typeface="Segoe UI" panose="020B0502040204020203" pitchFamily="34" charset="0"/>
                <a:cs typeface="Segoe UI" panose="020B0502040204020203" pitchFamily="34" charset="0"/>
              </a:rPr>
              <a:t>For definition, ensure supporting line is </a:t>
            </a:r>
            <a:r>
              <a:rPr lang="en-GB" sz="10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not bold</a:t>
            </a:r>
            <a:endParaRPr lang="en-GB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1000" b="0" baseline="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b="1" dirty="0"/>
              <a:t>NB </a:t>
            </a:r>
            <a:r>
              <a:rPr lang="en-GB" sz="1000" b="0" dirty="0"/>
              <a:t>– there</a:t>
            </a:r>
            <a:r>
              <a:rPr lang="en-GB" sz="1000" b="0" baseline="0" dirty="0"/>
              <a:t> are other slide master layouts available too. Click on</a:t>
            </a:r>
            <a:r>
              <a:rPr lang="en-GB" sz="1000" b="1" baseline="0" dirty="0"/>
              <a:t> Insert </a:t>
            </a:r>
            <a:r>
              <a:rPr lang="en-GB" sz="1000" b="0" baseline="0" dirty="0"/>
              <a:t>tab and click </a:t>
            </a:r>
            <a:r>
              <a:rPr lang="en-GB" sz="1000" b="1" baseline="0" dirty="0"/>
              <a:t>New Slide </a:t>
            </a:r>
            <a:r>
              <a:rPr lang="en-GB" sz="1000" b="0" baseline="0" dirty="0"/>
              <a:t>drop down to see full selection</a:t>
            </a:r>
            <a:endParaRPr lang="en-GB" sz="10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94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market matures then need some form of capex grant funding that could taper as costs decrease</a:t>
            </a:r>
          </a:p>
          <a:p>
            <a:r>
              <a:rPr lang="en-GB" dirty="0"/>
              <a:t>Shortens payback period to sub 30 years for EPC 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6850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Combined 50% grant funding with different bond interest rates</a:t>
            </a:r>
          </a:p>
          <a:p>
            <a:r>
              <a:rPr lang="en-GB" dirty="0"/>
              <a:t>1% interest rate gives return on equity of 4%</a:t>
            </a:r>
          </a:p>
          <a:p>
            <a:r>
              <a:rPr lang="en-GB" dirty="0"/>
              <a:t>Start to see more attractive IRRs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657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60% of social housing already at EPC C which is better than average across all tenures</a:t>
            </a:r>
          </a:p>
          <a:p>
            <a:r>
              <a:rPr lang="en-GB" dirty="0"/>
              <a:t>Decarbonisation of heat present bigger challenge</a:t>
            </a:r>
          </a:p>
          <a:p>
            <a:r>
              <a:rPr lang="en-GB" dirty="0"/>
              <a:t>Needs combination of grant and low cost debt to make projects viable</a:t>
            </a:r>
          </a:p>
          <a:p>
            <a:r>
              <a:rPr lang="en-GB" dirty="0"/>
              <a:t>Long term, low cost capital – underwritten by government guarantee – could be the way forward.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29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400" b="1" u="sng">
                <a:latin typeface="Arial" pitchFamily="34" charset="0"/>
                <a:cs typeface="Arial" pitchFamily="34" charset="0"/>
              </a:rPr>
              <a:t>End</a:t>
            </a:r>
            <a:r>
              <a:rPr lang="en-GB" sz="1400" b="1" u="sng" baseline="0">
                <a:latin typeface="Arial" pitchFamily="34" charset="0"/>
                <a:cs typeface="Arial" pitchFamily="34" charset="0"/>
              </a:rPr>
              <a:t> slide</a:t>
            </a:r>
          </a:p>
          <a:p>
            <a:endParaRPr lang="en-GB" sz="1400" b="1" u="sng" baseline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400" b="0" baseline="0">
                <a:latin typeface="Arial" pitchFamily="34" charset="0"/>
                <a:cs typeface="Arial" pitchFamily="34" charset="0"/>
              </a:rPr>
              <a:t>Use </a:t>
            </a:r>
            <a:r>
              <a:rPr lang="en-GB" sz="1400" b="1" baseline="0">
                <a:latin typeface="Arial" pitchFamily="34" charset="0"/>
                <a:cs typeface="Arial" pitchFamily="34" charset="0"/>
              </a:rPr>
              <a:t>End slide </a:t>
            </a:r>
            <a:r>
              <a:rPr lang="en-GB" sz="1400" b="0" baseline="0">
                <a:latin typeface="Arial" pitchFamily="34" charset="0"/>
                <a:cs typeface="Arial" pitchFamily="34" charset="0"/>
              </a:rPr>
              <a:t>layout as final slide for all external presentations</a:t>
            </a:r>
          </a:p>
          <a:p>
            <a:pPr marL="285750" indent="-285750">
              <a:buFontTx/>
              <a:buChar char="-"/>
            </a:pPr>
            <a:r>
              <a:rPr lang="en-GB" sz="1400" b="0" baseline="0">
                <a:latin typeface="Arial" pitchFamily="34" charset="0"/>
                <a:cs typeface="Arial" pitchFamily="34" charset="0"/>
              </a:rPr>
              <a:t>End presentation with a call to action or positive message encouraging further conversation</a:t>
            </a:r>
          </a:p>
          <a:p>
            <a:pPr marL="285750" indent="-285750">
              <a:buFontTx/>
              <a:buChar char="-"/>
            </a:pPr>
            <a:r>
              <a:rPr lang="en-GB" sz="1400" b="0" baseline="0">
                <a:latin typeface="Arial" pitchFamily="34" charset="0"/>
                <a:cs typeface="Arial" pitchFamily="34" charset="0"/>
              </a:rPr>
              <a:t>Add a contact name and email address if appropriate </a:t>
            </a:r>
          </a:p>
          <a:p>
            <a:pPr marL="285750" indent="-285750">
              <a:buFontTx/>
              <a:buChar char="-"/>
            </a:pPr>
            <a:r>
              <a:rPr lang="en-GB" sz="1400" b="0" baseline="0">
                <a:latin typeface="Arial" pitchFamily="34" charset="0"/>
                <a:cs typeface="Arial" pitchFamily="34" charset="0"/>
              </a:rPr>
              <a:t>Hyperlink email address (right click on selected text, choose </a:t>
            </a:r>
            <a:r>
              <a:rPr lang="en-GB" sz="1400" b="1" baseline="0">
                <a:latin typeface="Arial" pitchFamily="34" charset="0"/>
                <a:cs typeface="Arial" pitchFamily="34" charset="0"/>
              </a:rPr>
              <a:t>Hyperlink</a:t>
            </a:r>
            <a:r>
              <a:rPr lang="en-GB" sz="1400" b="0" baseline="0">
                <a:latin typeface="Arial" pitchFamily="34" charset="0"/>
                <a:cs typeface="Arial" pitchFamily="34" charset="0"/>
              </a:rPr>
              <a:t>, click </a:t>
            </a:r>
            <a:r>
              <a:rPr lang="en-GB" sz="1400" b="1" baseline="0">
                <a:latin typeface="Arial" pitchFamily="34" charset="0"/>
                <a:cs typeface="Arial" pitchFamily="34" charset="0"/>
              </a:rPr>
              <a:t>Email Address </a:t>
            </a:r>
            <a:r>
              <a:rPr lang="en-GB" sz="1400" b="0" baseline="0">
                <a:latin typeface="Arial" pitchFamily="34" charset="0"/>
                <a:cs typeface="Arial" pitchFamily="34" charset="0"/>
              </a:rPr>
              <a:t>in left panel, fill in address and click </a:t>
            </a:r>
            <a:r>
              <a:rPr lang="en-GB" sz="1400" b="1" baseline="0">
                <a:latin typeface="Arial" pitchFamily="34" charset="0"/>
                <a:cs typeface="Arial" pitchFamily="34" charset="0"/>
              </a:rPr>
              <a:t>ok</a:t>
            </a:r>
            <a:r>
              <a:rPr lang="en-GB" sz="1400" b="0" baseline="0"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GB" sz="1400" b="0" baseline="0">
                <a:latin typeface="Arial" pitchFamily="34" charset="0"/>
                <a:cs typeface="Arial" pitchFamily="34" charset="0"/>
              </a:rPr>
              <a:t>Logo and web address are already hyperlinked to </a:t>
            </a:r>
            <a:r>
              <a:rPr lang="en-GB" sz="1400" b="1" baseline="0">
                <a:latin typeface="Arial" pitchFamily="34" charset="0"/>
                <a:cs typeface="Arial" pitchFamily="34" charset="0"/>
              </a:rPr>
              <a:t>www.burohappold.com</a:t>
            </a:r>
            <a:r>
              <a:rPr lang="en-GB" sz="1400" b="0" baseline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endParaRPr lang="en-GB" sz="1400" b="0" baseline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NB </a:t>
            </a:r>
            <a:r>
              <a:rPr lang="en-GB" b="0"/>
              <a:t>– there</a:t>
            </a:r>
            <a:r>
              <a:rPr lang="en-GB" b="0" baseline="0"/>
              <a:t> are other slide master layouts available too. Click on</a:t>
            </a:r>
            <a:r>
              <a:rPr lang="en-GB" b="1" baseline="0"/>
              <a:t> Insert </a:t>
            </a:r>
            <a:r>
              <a:rPr lang="en-GB" b="0" baseline="0"/>
              <a:t>tab and click </a:t>
            </a:r>
            <a:r>
              <a:rPr lang="en-GB" b="1" baseline="0"/>
              <a:t>New Slide </a:t>
            </a:r>
            <a:r>
              <a:rPr lang="en-GB" b="0" baseline="0"/>
              <a:t>drop down to see full selection</a:t>
            </a:r>
            <a:endParaRPr lang="en-GB" b="0"/>
          </a:p>
          <a:p>
            <a:pPr marL="0" indent="0">
              <a:buFontTx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34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modelled 4 intervention scenarios versus a baseline of EPC D</a:t>
            </a:r>
          </a:p>
          <a:p>
            <a:r>
              <a:rPr lang="en-GB" dirty="0"/>
              <a:t>Graph shows costs of getting to C, B, A and A+</a:t>
            </a:r>
          </a:p>
          <a:p>
            <a:r>
              <a:rPr lang="en-GB" dirty="0"/>
              <a:t>£25k to EPC C with insulation improvements</a:t>
            </a:r>
          </a:p>
          <a:p>
            <a:r>
              <a:rPr lang="en-GB" dirty="0"/>
              <a:t>£60k to EPC A and removing fossil fuels to enable net zero carbon in operation</a:t>
            </a:r>
          </a:p>
          <a:p>
            <a:r>
              <a:rPr lang="en-GB" dirty="0"/>
              <a:t>£70k to include some on site generation through PV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675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993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Focusing on the retrofit challenge. Getting Ds and Es up to C as a minimum by 2030</a:t>
            </a:r>
          </a:p>
          <a:p>
            <a:r>
              <a:rPr lang="en-GB" dirty="0"/>
              <a:t>With an eye to the future – net zero carbon by 2050</a:t>
            </a:r>
          </a:p>
          <a:p>
            <a:r>
              <a:rPr lang="en-GB" dirty="0"/>
              <a:t>Most ESG strategies just focussed on EPC C by 2030 but not so much on longer term target of zero carbon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35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Focusing on the retrofit challenge. Getting Ds and Es up to C as a minimum by 2030</a:t>
            </a:r>
          </a:p>
          <a:p>
            <a:r>
              <a:rPr lang="en-GB" dirty="0"/>
              <a:t>With an eye to the future – net zero carbon by 2050</a:t>
            </a:r>
          </a:p>
          <a:p>
            <a:r>
              <a:rPr lang="en-GB" dirty="0"/>
              <a:t>Most ESG strategies just focussed on EPC C by 2030 but not so much on longer term target of zero carbon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30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modelled 4 intervention scenarios versus a baseline of EPC D</a:t>
            </a:r>
          </a:p>
          <a:p>
            <a:r>
              <a:rPr lang="en-GB" dirty="0"/>
              <a:t>Graph shows costs of getting to C, B, A and A+</a:t>
            </a:r>
          </a:p>
          <a:p>
            <a:r>
              <a:rPr lang="en-GB" dirty="0"/>
              <a:t>£25k to EPC C with insulation improvements</a:t>
            </a:r>
          </a:p>
          <a:p>
            <a:r>
              <a:rPr lang="en-GB" dirty="0"/>
              <a:t>£60k to EPC A and removing fossil fuels to enable net zero carbon in operation</a:t>
            </a:r>
          </a:p>
          <a:p>
            <a:r>
              <a:rPr lang="en-GB" dirty="0"/>
              <a:t>£70k to include some on site generation through PV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99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Previous slide showed costs of getting from EPC D to C and above</a:t>
            </a:r>
          </a:p>
          <a:p>
            <a:r>
              <a:rPr lang="en-GB" dirty="0"/>
              <a:t>But what’s the average cost across the whole housing stock?</a:t>
            </a:r>
          </a:p>
          <a:p>
            <a:r>
              <a:rPr lang="en-GB" dirty="0"/>
              <a:t>Given indicative range</a:t>
            </a:r>
          </a:p>
          <a:p>
            <a:r>
              <a:rPr lang="en-GB" dirty="0"/>
              <a:t>If every house needs £50k then costs £250billion</a:t>
            </a:r>
          </a:p>
          <a:p>
            <a:r>
              <a:rPr lang="en-GB" dirty="0"/>
              <a:t>If every house need £25k then cost £125billion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111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far been looking at EPC as proxy for carbon emission </a:t>
            </a:r>
          </a:p>
          <a:p>
            <a:r>
              <a:rPr lang="en-GB" dirty="0"/>
              <a:t>This slide shows tCO2 per home in 40 years time when grid is largely decarbonised</a:t>
            </a:r>
          </a:p>
          <a:p>
            <a:r>
              <a:rPr lang="en-GB" dirty="0"/>
              <a:t>Could move faster with clean energy supply</a:t>
            </a:r>
          </a:p>
          <a:p>
            <a:r>
              <a:rPr lang="en-GB" dirty="0"/>
              <a:t>Key takeaway is need to move beyond energy efficiency to zero carbon heating systems though heat pumps or similar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27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Focuses on a terraced house</a:t>
            </a:r>
          </a:p>
          <a:p>
            <a:r>
              <a:rPr lang="en-GB" dirty="0"/>
              <a:t>Cashflow of energy savings</a:t>
            </a:r>
          </a:p>
          <a:p>
            <a:r>
              <a:rPr lang="en-GB" dirty="0"/>
              <a:t>If recent energy prices are sustained then strengthens the case for home energy </a:t>
            </a:r>
            <a:r>
              <a:rPr lang="en-GB" dirty="0" err="1"/>
              <a:t>retroft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1B990-BC87-41FB-965D-9590EB3617D3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2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burohappold.com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B6B6243-9AB6-4833-86B5-1F2891345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" y="572130"/>
            <a:ext cx="1815193" cy="575999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72627" y="5318616"/>
            <a:ext cx="2880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 1976-2021 </a:t>
            </a:r>
            <a:r>
              <a:rPr lang="en-US" sz="500" cap="all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BURO</a:t>
            </a:r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HAPPOLD. ALL RIGHTS RESERVED</a:t>
            </a:r>
            <a:endParaRPr lang="en-GB" sz="500" cap="all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reeform 1"/>
          <p:cNvSpPr/>
          <p:nvPr userDrawn="1"/>
        </p:nvSpPr>
        <p:spPr>
          <a:xfrm>
            <a:off x="3851919" y="0"/>
            <a:ext cx="5299007" cy="5721927"/>
          </a:xfrm>
          <a:custGeom>
            <a:avLst/>
            <a:gdLst>
              <a:gd name="connsiteX0" fmla="*/ 1420091 w 5999018"/>
              <a:gd name="connsiteY0" fmla="*/ 0 h 5742709"/>
              <a:gd name="connsiteX1" fmla="*/ 0 w 5999018"/>
              <a:gd name="connsiteY1" fmla="*/ 5742709 h 5742709"/>
              <a:gd name="connsiteX2" fmla="*/ 5999018 w 5999018"/>
              <a:gd name="connsiteY2" fmla="*/ 5742709 h 5742709"/>
              <a:gd name="connsiteX3" fmla="*/ 5999018 w 5999018"/>
              <a:gd name="connsiteY3" fmla="*/ 6927 h 5742709"/>
              <a:gd name="connsiteX4" fmla="*/ 1420091 w 5999018"/>
              <a:gd name="connsiteY4" fmla="*/ 0 h 5742709"/>
              <a:gd name="connsiteX0" fmla="*/ 1616151 w 5999018"/>
              <a:gd name="connsiteY0" fmla="*/ 0 h 5742709"/>
              <a:gd name="connsiteX1" fmla="*/ 0 w 5999018"/>
              <a:gd name="connsiteY1" fmla="*/ 5742709 h 5742709"/>
              <a:gd name="connsiteX2" fmla="*/ 5999018 w 5999018"/>
              <a:gd name="connsiteY2" fmla="*/ 5742709 h 5742709"/>
              <a:gd name="connsiteX3" fmla="*/ 5999018 w 5999018"/>
              <a:gd name="connsiteY3" fmla="*/ 6927 h 5742709"/>
              <a:gd name="connsiteX4" fmla="*/ 1616151 w 5999018"/>
              <a:gd name="connsiteY4" fmla="*/ 0 h 574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9018" h="5742709">
                <a:moveTo>
                  <a:pt x="1616151" y="0"/>
                </a:moveTo>
                <a:lnTo>
                  <a:pt x="0" y="5742709"/>
                </a:lnTo>
                <a:lnTo>
                  <a:pt x="5999018" y="5742709"/>
                </a:lnTo>
                <a:lnTo>
                  <a:pt x="5999018" y="6927"/>
                </a:lnTo>
                <a:lnTo>
                  <a:pt x="1616151" y="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022" y="2865120"/>
            <a:ext cx="6264275" cy="504254"/>
          </a:xfrm>
          <a:prstGeom prst="rect">
            <a:avLst/>
          </a:prstGeom>
        </p:spPr>
        <p:txBody>
          <a:bodyPr lIns="0" tIns="25200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None/>
              <a:defRPr sz="1600" baseline="0"/>
            </a:lvl1pPr>
            <a:lvl8pPr marL="3543300" indent="-342900">
              <a:buFont typeface="Arial" panose="020B0604020202020204" pitchFamily="34" charset="0"/>
              <a:buChar char="•"/>
              <a:defRPr/>
            </a:lvl8pPr>
          </a:lstStyle>
          <a:p>
            <a:pPr lvl="0"/>
            <a:r>
              <a:rPr lang="en-US" dirty="0"/>
              <a:t>Add descriptive secondary line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71848" y="1350964"/>
            <a:ext cx="6260740" cy="161982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000"/>
              </a:lnSpc>
              <a:defRPr sz="3800" b="1" baseline="0">
                <a:latin typeface="+mn-lt"/>
              </a:defRPr>
            </a:lvl1pPr>
          </a:lstStyle>
          <a:p>
            <a:r>
              <a:rPr lang="en-US" dirty="0"/>
              <a:t>Add engaging title here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5782" y="4845148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400" b="1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4F7C2FC-BE15-4D88-82F6-21234F168C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782" y="4596524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200" b="0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document number if applicable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5354305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divider/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-9341"/>
            <a:ext cx="9144000" cy="571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1600" baseline="0"/>
            </a:lvl1pPr>
          </a:lstStyle>
          <a:p>
            <a:r>
              <a:rPr lang="en-GB" dirty="0"/>
              <a:t>Click icon beneath heading text to insert picture </a:t>
            </a:r>
            <a:br>
              <a:rPr lang="en-GB" dirty="0"/>
            </a:br>
            <a:r>
              <a:rPr lang="en-GB" dirty="0"/>
              <a:t>or drag and drop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8000" y="5316344"/>
            <a:ext cx="2880320" cy="14401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700" b="0" i="0" baseline="0">
                <a:solidFill>
                  <a:srgbClr val="000000"/>
                </a:solidFill>
                <a:latin typeface="Segoe UI Semibold" panose="020B07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image copyright here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58274" y="5337919"/>
            <a:ext cx="2618182" cy="119022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500" baseline="0">
                <a:solidFill>
                  <a:schemeClr val="tx1"/>
                </a:solidFill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COPYRIGHT © 1976-2021 </a:t>
            </a:r>
            <a:r>
              <a:rPr lang="en-US" dirty="0" err="1"/>
              <a:t>BURO</a:t>
            </a:r>
            <a:r>
              <a:rPr lang="en-US" dirty="0"/>
              <a:t> HAPPOLD. ALL RIGHTS RESERVED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530" y="697260"/>
            <a:ext cx="6979790" cy="3600400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cap="all" spc="20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>
                <a:solidFill>
                  <a:srgbClr val="3C3C3C"/>
                </a:solidFill>
              </a:defRPr>
            </a:lvl2pPr>
            <a:lvl3pPr marL="91440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3C3C3C"/>
                </a:solidFill>
              </a:defRPr>
            </a:lvl3pPr>
            <a:lvl4pPr>
              <a:defRPr sz="2000">
                <a:solidFill>
                  <a:srgbClr val="3C3C3C"/>
                </a:solidFill>
              </a:defRPr>
            </a:lvl4pPr>
            <a:lvl5pPr>
              <a:defRPr sz="20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ADD new section heading here or engaging statement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149274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295943"/>
            <a:ext cx="8208144" cy="3721797"/>
          </a:xfrm>
          <a:prstGeom prst="rect">
            <a:avLst/>
          </a:prstGeom>
        </p:spPr>
        <p:txBody>
          <a:bodyPr lIns="0" tIns="0" rIns="0" bIns="108000"/>
          <a:lstStyle>
            <a:lvl1pPr marL="216000" marR="0" indent="-216000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marR="0" indent="-216000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marR="0" indent="-216000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text here. To turn bullet points on and off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10829"/>
            <a:ext cx="482453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cap="none" spc="0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Add heading here </a:t>
            </a:r>
            <a:br>
              <a:rPr lang="en-US" dirty="0"/>
            </a:br>
            <a:r>
              <a:rPr lang="en-US" dirty="0"/>
              <a:t>(Paragraph text or bulleted list slide)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27419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ted bulle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1295943"/>
            <a:ext cx="8208144" cy="3721797"/>
          </a:xfrm>
          <a:prstGeom prst="rect">
            <a:avLst/>
          </a:prstGeom>
        </p:spPr>
        <p:txBody>
          <a:bodyPr lIns="0" tIns="0" rIns="0" bIns="108000"/>
          <a:lstStyle>
            <a:lvl1pPr marL="216000" marR="0" indent="-216000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marR="0" indent="-216000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marR="0" indent="-216000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864000" indent="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bullet one here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</a:p>
          <a:p>
            <a:pPr lvl="0"/>
            <a:r>
              <a:rPr lang="en-US" dirty="0"/>
              <a:t>Bullet seven</a:t>
            </a:r>
          </a:p>
          <a:p>
            <a:pPr lvl="0"/>
            <a:r>
              <a:rPr lang="en-US" dirty="0"/>
              <a:t>Bullet eight</a:t>
            </a:r>
          </a:p>
          <a:p>
            <a:pPr lvl="0"/>
            <a:r>
              <a:rPr lang="en-US" dirty="0"/>
              <a:t>Bullet nine</a:t>
            </a:r>
          </a:p>
          <a:p>
            <a:pPr lvl="0"/>
            <a:r>
              <a:rPr lang="en-US" dirty="0"/>
              <a:t>Bullet ten</a:t>
            </a:r>
          </a:p>
          <a:p>
            <a:pPr lvl="4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10829"/>
            <a:ext cx="482453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cap="none" spc="0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Add heading here </a:t>
            </a:r>
            <a:br>
              <a:rPr lang="en-US" dirty="0"/>
            </a:br>
            <a:r>
              <a:rPr lang="en-US" dirty="0"/>
              <a:t>(Animated bullet list slide)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1608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2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72000" y="1208806"/>
            <a:ext cx="3808675" cy="317112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0">
              <a:buNone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500" b="1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4" y="1202870"/>
            <a:ext cx="3826160" cy="323048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0">
              <a:buNone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500" b="1" baseline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subheading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544" y="1685834"/>
            <a:ext cx="3826160" cy="3331906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Wingdings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Add text here. To turn bullets on and off,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10829"/>
            <a:ext cx="482453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</a:t>
            </a:r>
            <a:br>
              <a:rPr lang="en-GB" dirty="0"/>
            </a:br>
            <a:r>
              <a:rPr lang="en-GB" dirty="0"/>
              <a:t>(Comparison slide)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571550" y="1693785"/>
            <a:ext cx="3816873" cy="3323955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Wingdings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Add text here. To turn bullets on and off,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534017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3: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467544" y="1295905"/>
            <a:ext cx="3826160" cy="3721835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Wingdings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Add text here. To turn bullets on and off,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10829"/>
            <a:ext cx="482453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</a:t>
            </a:r>
            <a:br>
              <a:rPr lang="en-GB" dirty="0"/>
            </a:br>
            <a:r>
              <a:rPr lang="en-GB" dirty="0"/>
              <a:t>(Two-content slide)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4571550" y="1295905"/>
            <a:ext cx="3816873" cy="3721836"/>
          </a:xfrm>
          <a:prstGeom prst="rect">
            <a:avLst/>
          </a:prstGeom>
        </p:spPr>
        <p:txBody>
          <a:bodyPr lIns="0" tIns="0" rIns="0" bIns="0"/>
          <a:lstStyle>
            <a:lvl1pPr marL="216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Wingdings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defTabSz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  <a:tab pos="1512000" algn="l"/>
              </a:tabLst>
              <a:defRPr sz="16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Add text here. To turn bullets on and off,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73311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: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9143999" cy="5014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3910" y="-40989"/>
            <a:ext cx="2268000" cy="141258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36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name here (bold) and location below (not bold)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93910" y="670918"/>
            <a:ext cx="2268000" cy="700682"/>
          </a:xfrm>
          <a:prstGeom prst="rect">
            <a:avLst/>
          </a:prstGeom>
          <a:noFill/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information here: client, architect, image credit, etc. Adjust white box underneath to maintain equal borders</a:t>
            </a:r>
          </a:p>
        </p:txBody>
      </p:sp>
    </p:spTree>
    <p:extLst>
      <p:ext uri="{BB962C8B-B14F-4D97-AF65-F5344CB8AC3E}">
        <p14:creationId xmlns:p14="http://schemas.microsoft.com/office/powerpoint/2010/main" val="22555703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: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9143999" cy="5014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6588224" y="-40989"/>
            <a:ext cx="2268000" cy="141258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36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name here (bold) and location below (not bold)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6588224" y="670918"/>
            <a:ext cx="2268000" cy="700682"/>
          </a:xfrm>
          <a:prstGeom prst="rect">
            <a:avLst/>
          </a:prstGeom>
          <a:noFill/>
        </p:spPr>
        <p:txBody>
          <a:bodyPr wrap="square" lIns="180000" tIns="18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information here: client, architect, image credit, etc. Adjust white box underneath to maintain equal borders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20472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slide: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4571999" y="0"/>
            <a:ext cx="4572001" cy="571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544" y="1334804"/>
            <a:ext cx="2268000" cy="3455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1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name here (bold) </a:t>
            </a:r>
            <a:br>
              <a:rPr lang="en-US" dirty="0"/>
            </a:br>
            <a:r>
              <a:rPr lang="en-US" dirty="0"/>
              <a:t>and location below (not bold)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7544" y="1680320"/>
            <a:ext cx="2268000" cy="700682"/>
          </a:xfrm>
          <a:prstGeom prst="rect">
            <a:avLst/>
          </a:prstGeom>
          <a:noFill/>
        </p:spPr>
        <p:txBody>
          <a:bodyPr wrap="square" lIns="0" tIns="180000" rIns="0" b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" b="0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information here: client, architect, image credit, etc.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61422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: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09677"/>
            <a:ext cx="482453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</a:t>
            </a:r>
            <a:br>
              <a:rPr lang="en-GB" dirty="0"/>
            </a:br>
            <a:r>
              <a:rPr lang="en-GB" dirty="0"/>
              <a:t>(chart/table slide with text)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544" y="1308958"/>
            <a:ext cx="2592288" cy="3709130"/>
          </a:xfrm>
          <a:prstGeom prst="rect">
            <a:avLst/>
          </a:prstGeom>
        </p:spPr>
        <p:txBody>
          <a:bodyPr lIns="0" tIns="0" rIns="0" bIns="108000">
            <a:noAutofit/>
          </a:bodyPr>
          <a:lstStyle>
            <a:lvl1pPr marL="180000" marR="0" indent="-180000" defTabSz="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4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4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60000" marR="0" indent="-180000" defTabSz="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4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40000" marR="0" indent="-180000" defTabSz="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20000" indent="-180000" defTabSz="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00000" indent="-180000" defTabSz="0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4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supporting text or bullet points here. To turn bullet points on and off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3271329" y="1344613"/>
            <a:ext cx="5399832" cy="36647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1287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: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14946"/>
            <a:ext cx="482453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(chart/table slide)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7544" y="4164892"/>
            <a:ext cx="8208144" cy="852848"/>
          </a:xfrm>
          <a:prstGeom prst="rect">
            <a:avLst/>
          </a:prstGeom>
        </p:spPr>
        <p:txBody>
          <a:bodyPr wrap="square" lIns="0" tIns="0" rIns="0" bIns="108000" anchor="b" anchorCtr="0">
            <a:spAutoFit/>
          </a:bodyPr>
          <a:lstStyle>
            <a:lvl1pPr marL="180000" marR="0" indent="-180000" defTabSz="0" rtl="0" eaLnBrk="1" fontAlgn="auto" latinLnBrk="0" hangingPunct="1">
              <a:lnSpc>
                <a:spcPts val="1800"/>
              </a:lnSpc>
              <a:spcBef>
                <a:spcPct val="20000"/>
              </a:spcBef>
              <a:spcAft>
                <a:spcPts val="4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4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60000" marR="0" indent="-180000" defTabSz="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4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00" marR="0" indent="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supporting text or bullet points here. To turn bullet points on and off use bullets button in paragraph tool bar on home tab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8313" y="1344613"/>
            <a:ext cx="8207375" cy="2592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9005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: Por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4572000" y="0"/>
            <a:ext cx="4572000" cy="5715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5782" y="4845148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400" b="1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67864" y="5317069"/>
            <a:ext cx="2880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 1976-2021 </a:t>
            </a:r>
            <a:r>
              <a:rPr lang="en-US" sz="500" cap="all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BURO</a:t>
            </a:r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HAPPOLD. ALL RIGHTS RESERVED</a:t>
            </a:r>
            <a:endParaRPr lang="en-GB" sz="500" cap="all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022" y="2870798"/>
            <a:ext cx="3527623" cy="472469"/>
          </a:xfrm>
          <a:prstGeom prst="rect">
            <a:avLst/>
          </a:prstGeom>
        </p:spPr>
        <p:txBody>
          <a:bodyPr lIns="0" tIns="252000" rIns="0" bIns="0" anchor="t" anchorCtr="0">
            <a:spAutoFit/>
          </a:bodyPr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None/>
              <a:defRPr sz="1600" baseline="0"/>
            </a:lvl1pPr>
            <a:lvl8pPr marL="3543300" indent="-342900">
              <a:buFont typeface="Arial" panose="020B0604020202020204" pitchFamily="34" charset="0"/>
              <a:buChar char="•"/>
              <a:defRPr/>
            </a:lvl8pPr>
          </a:lstStyle>
          <a:p>
            <a:pPr lvl="0"/>
            <a:r>
              <a:rPr lang="en-US" dirty="0"/>
              <a:t>Add descriptive secondary line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71848" y="1344613"/>
            <a:ext cx="3524088" cy="1626423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3700"/>
              </a:lnSpc>
              <a:defRPr sz="3600" b="1" baseline="0">
                <a:latin typeface="+mn-lt"/>
              </a:defRPr>
            </a:lvl1pPr>
          </a:lstStyle>
          <a:p>
            <a:r>
              <a:rPr lang="en-US" dirty="0"/>
              <a:t>Add engaging title here</a:t>
            </a:r>
            <a:endParaRPr lang="en-GB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BF47BFC-8797-4E20-BF1A-23176A449C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782" y="4596524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200" b="0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document number if applicable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7FEFF2-E75B-4E80-B577-39DBD96B74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" y="572130"/>
            <a:ext cx="1815193" cy="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6456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449" y="0"/>
            <a:ext cx="4495416" cy="2857499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 noChangeAspect="1"/>
          </p:cNvSpPr>
          <p:nvPr>
            <p:ph type="pic" sz="quarter" idx="20"/>
          </p:nvPr>
        </p:nvSpPr>
        <p:spPr>
          <a:xfrm>
            <a:off x="4649941" y="0"/>
            <a:ext cx="4495416" cy="2857499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73894" y="4729708"/>
            <a:ext cx="8201794" cy="2881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names if required (left to right) using the following format…</a:t>
            </a:r>
            <a:br>
              <a:rPr lang="en-US" dirty="0"/>
            </a:br>
            <a:r>
              <a:rPr lang="en-US" dirty="0"/>
              <a:t>Projects (left to right): Project name (bold), Project location (not bold); Project name (bold), Project location (not bold)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73162" y="3289548"/>
            <a:ext cx="5472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1600" b="1" i="0" cap="none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(Two-image slide)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3159" y="3675683"/>
            <a:ext cx="8202529" cy="478387"/>
          </a:xfrm>
          <a:prstGeom prst="rect">
            <a:avLst/>
          </a:prstGeom>
        </p:spPr>
        <p:txBody>
          <a:bodyPr wrap="square" lIns="0" tIns="0" rIns="0" bIns="108000" anchor="t" anchorCtr="0">
            <a:spAutoFit/>
          </a:bodyPr>
          <a:lstStyle>
            <a:lvl1pPr marL="180000" marR="0" indent="-180000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60000" marR="0" indent="-18000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00" marR="0" indent="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text here if required – keep to a two line maximum. To turn bullet points on and off, use bullets button in paragraph tool bar on home tab</a:t>
            </a:r>
          </a:p>
        </p:txBody>
      </p:sp>
    </p:spTree>
    <p:extLst>
      <p:ext uri="{BB962C8B-B14F-4D97-AF65-F5344CB8AC3E}">
        <p14:creationId xmlns:p14="http://schemas.microsoft.com/office/powerpoint/2010/main" val="9627685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1"/>
            <a:ext cx="2944800" cy="285750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095999" y="0"/>
            <a:ext cx="2944800" cy="285750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92000" y="0"/>
            <a:ext cx="2944800" cy="285750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8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73894" y="4729708"/>
            <a:ext cx="8201794" cy="2881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names if required (left to right) using the following format…</a:t>
            </a:r>
            <a:br>
              <a:rPr lang="en-US" dirty="0"/>
            </a:br>
            <a:r>
              <a:rPr lang="en-US" dirty="0"/>
              <a:t>Projects (left to right): Project name (bold), Project location (not bold); Project name (bold), Project location (not bold);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73162" y="3289548"/>
            <a:ext cx="5472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1600" b="1" i="0" cap="none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(Three-image slide)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3159" y="3675683"/>
            <a:ext cx="8202529" cy="478387"/>
          </a:xfrm>
          <a:prstGeom prst="rect">
            <a:avLst/>
          </a:prstGeom>
        </p:spPr>
        <p:txBody>
          <a:bodyPr wrap="square" lIns="0" tIns="0" rIns="0" bIns="108000" anchor="t" anchorCtr="0">
            <a:spAutoFit/>
          </a:bodyPr>
          <a:lstStyle>
            <a:lvl1pPr marL="180000" marR="0" indent="-180000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60000" marR="0" indent="-18000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00" marR="0" indent="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text here if required – keep to a two line maximum. To turn bullet points on and off, use bullets button in paragraph tool bar on home tab</a:t>
            </a:r>
          </a:p>
        </p:txBody>
      </p:sp>
    </p:spTree>
    <p:extLst>
      <p:ext uri="{BB962C8B-B14F-4D97-AF65-F5344CB8AC3E}">
        <p14:creationId xmlns:p14="http://schemas.microsoft.com/office/powerpoint/2010/main" val="75409154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age slide +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>
            <a:extLst>
              <a:ext uri="{FF2B5EF4-FFF2-40B4-BE49-F238E27FC236}">
                <a16:creationId xmlns:a16="http://schemas.microsoft.com/office/drawing/2014/main" id="{86A0D403-31A4-4F6B-8117-3C4572FFF4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0521" y="3969059"/>
            <a:ext cx="2376000" cy="814248"/>
          </a:xfrm>
          <a:prstGeom prst="rect">
            <a:avLst/>
          </a:prstGeom>
        </p:spPr>
        <p:txBody>
          <a:bodyPr wrap="square" lIns="0" tIns="0" rIns="0" bIns="108000" anchor="t" anchorCtr="0">
            <a:spAutoFit/>
          </a:bodyPr>
          <a:lstStyle>
            <a:lvl1pPr marL="171450" marR="0" indent="-171450" algn="l" defTabSz="914400" rtl="0" eaLnBrk="1" fontAlgn="auto" latinLnBrk="0" hangingPunct="1">
              <a:lnSpc>
                <a:spcPts val="1400"/>
              </a:lnSpc>
              <a:spcBef>
                <a:spcPts val="264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100" b="1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caption here – four lines max.  To turn bullet points on and off, use bullets button in paragraph tool bar on home tab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BADFA714-1B66-46BD-8C40-3995648AA8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00860" y="3969059"/>
            <a:ext cx="2376000" cy="814248"/>
          </a:xfrm>
          <a:prstGeom prst="rect">
            <a:avLst/>
          </a:prstGeom>
        </p:spPr>
        <p:txBody>
          <a:bodyPr wrap="square" lIns="0" tIns="0" rIns="0" bIns="108000" anchor="t" anchorCtr="0">
            <a:spAutoFit/>
          </a:bodyPr>
          <a:lstStyle>
            <a:lvl1pPr marL="171450" marR="0" indent="-171450" algn="l" defTabSz="914400" rtl="0" eaLnBrk="1" fontAlgn="auto" latinLnBrk="0" hangingPunct="1">
              <a:lnSpc>
                <a:spcPts val="1400"/>
              </a:lnSpc>
              <a:spcBef>
                <a:spcPts val="264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100" b="1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caption here – four lines max.  To turn bullet points on and off, use bullets button in paragraph tool bar on home tab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135087C8-3AFE-4ED1-82F7-45755E11E1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3897" y="3969059"/>
            <a:ext cx="2297903" cy="814248"/>
          </a:xfrm>
          <a:prstGeom prst="rect">
            <a:avLst/>
          </a:prstGeom>
        </p:spPr>
        <p:txBody>
          <a:bodyPr wrap="square" lIns="0" tIns="0" rIns="0" bIns="108000" anchor="t" anchorCtr="0">
            <a:spAutoFit/>
          </a:bodyPr>
          <a:lstStyle>
            <a:lvl1pPr marL="171450" marR="0" indent="-171450" algn="l" defTabSz="914400" rtl="0" eaLnBrk="1" fontAlgn="auto" latinLnBrk="0" hangingPunct="1">
              <a:lnSpc>
                <a:spcPts val="1400"/>
              </a:lnSpc>
              <a:spcBef>
                <a:spcPts val="264"/>
              </a:spcBef>
              <a:spcAft>
                <a:spcPts val="4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§"/>
              <a:tabLst/>
              <a:defRPr sz="1100" b="1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180000" indent="0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100" b="1">
                <a:latin typeface="+mn-lt"/>
              </a:defRPr>
            </a:lvl2pPr>
            <a:lvl3pPr marL="360000" indent="-180000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100" b="1"/>
            </a:lvl3pPr>
            <a:lvl4pPr marL="180000" indent="0">
              <a:spcBef>
                <a:spcPts val="264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sz="1100" b="1"/>
            </a:lvl4pPr>
            <a:lvl5pPr marL="360000" indent="-180000"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100" b="1"/>
            </a:lvl5pPr>
            <a:extLst/>
          </a:lstStyle>
          <a:p>
            <a:pPr lvl="0"/>
            <a:r>
              <a:rPr lang="en-US" dirty="0"/>
              <a:t>Add caption here – four lines max.  To turn bullet points on and off, use bullets button in paragraph tool bar on home tab</a:t>
            </a:r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1355000"/>
            <a:ext cx="2944800" cy="2438605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095999" y="1354999"/>
            <a:ext cx="2944800" cy="2438605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92000" y="1354999"/>
            <a:ext cx="2944800" cy="2438605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6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8355C76-24A4-4F42-951F-D325A6BE34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7" y="409677"/>
            <a:ext cx="4824534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</a:t>
            </a:r>
            <a:br>
              <a:rPr lang="en-GB" dirty="0"/>
            </a:br>
            <a:r>
              <a:rPr lang="en-GB" dirty="0"/>
              <a:t>(Three-image slide with captions)</a:t>
            </a:r>
          </a:p>
        </p:txBody>
      </p:sp>
    </p:spTree>
    <p:extLst>
      <p:ext uri="{BB962C8B-B14F-4D97-AF65-F5344CB8AC3E}">
        <p14:creationId xmlns:p14="http://schemas.microsoft.com/office/powerpoint/2010/main" val="218697322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0"/>
            <a:ext cx="2160000" cy="285749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2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Picture Placeholder 8"/>
          <p:cNvSpPr>
            <a:spLocks noGrp="1" noChangeAspect="1"/>
          </p:cNvSpPr>
          <p:nvPr>
            <p:ph type="pic" sz="quarter" idx="20"/>
          </p:nvPr>
        </p:nvSpPr>
        <p:spPr>
          <a:xfrm>
            <a:off x="2325354" y="10"/>
            <a:ext cx="2160000" cy="285749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2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8"/>
          <p:cNvSpPr>
            <a:spLocks noGrp="1" noChangeAspect="1"/>
          </p:cNvSpPr>
          <p:nvPr>
            <p:ph type="pic" sz="quarter" idx="21"/>
          </p:nvPr>
        </p:nvSpPr>
        <p:spPr>
          <a:xfrm>
            <a:off x="4650708" y="10"/>
            <a:ext cx="2160000" cy="285749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2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8"/>
          <p:cNvSpPr>
            <a:spLocks noGrp="1" noChangeAspect="1"/>
          </p:cNvSpPr>
          <p:nvPr>
            <p:ph type="pic" sz="quarter" idx="22"/>
          </p:nvPr>
        </p:nvSpPr>
        <p:spPr>
          <a:xfrm>
            <a:off x="6976062" y="10"/>
            <a:ext cx="2160000" cy="2857490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2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473894" y="4729708"/>
            <a:ext cx="8201794" cy="28819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names if required (left to right) using the following format…</a:t>
            </a:r>
            <a:br>
              <a:rPr lang="en-US" dirty="0"/>
            </a:br>
            <a:r>
              <a:rPr lang="en-US" dirty="0"/>
              <a:t>Projects (left to right): Project name (bold), Project location (not bold); Project name (bold), Project location (not bold);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73162" y="3289548"/>
            <a:ext cx="5472605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1600" b="1" i="0" cap="none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(Four-image slide)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73159" y="3675683"/>
            <a:ext cx="8202529" cy="478387"/>
          </a:xfrm>
          <a:prstGeom prst="rect">
            <a:avLst/>
          </a:prstGeom>
        </p:spPr>
        <p:txBody>
          <a:bodyPr wrap="square" lIns="0" tIns="0" rIns="0" bIns="108000" anchor="t" anchorCtr="0">
            <a:spAutoFit/>
          </a:bodyPr>
          <a:lstStyle>
            <a:lvl1pPr marL="180000" marR="0" indent="-180000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60000" marR="0" indent="-18000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360000" marR="0" indent="0" defTabSz="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54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anose="020B0604020202020204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720000" indent="0" defTabSz="0">
              <a:lnSpc>
                <a:spcPts val="16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itchFamily="34" charset="0"/>
              <a:buNone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text here if required – keep to a two line maximum. To turn bullet points on and off, use bullets button in paragraph tool bar on home tab</a:t>
            </a:r>
          </a:p>
        </p:txBody>
      </p:sp>
    </p:spTree>
    <p:extLst>
      <p:ext uri="{BB962C8B-B14F-4D97-AF65-F5344CB8AC3E}">
        <p14:creationId xmlns:p14="http://schemas.microsoft.com/office/powerpoint/2010/main" val="1388758752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age slide: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472906" y="4369668"/>
            <a:ext cx="2362919" cy="64758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names in following format…</a:t>
            </a:r>
            <a:br>
              <a:rPr lang="en-US" dirty="0"/>
            </a:br>
            <a:r>
              <a:rPr lang="en-US" dirty="0"/>
              <a:t>Projects (left to right): </a:t>
            </a:r>
            <a:br>
              <a:rPr lang="en-US" dirty="0"/>
            </a:br>
            <a:r>
              <a:rPr lang="en-US" dirty="0"/>
              <a:t>Project name (bold), Location (not bold)</a:t>
            </a:r>
            <a:br>
              <a:rPr lang="en-US" dirty="0"/>
            </a:br>
            <a:r>
              <a:rPr lang="en-US" dirty="0"/>
              <a:t>Project name (bold), Location (not bold)</a:t>
            </a:r>
          </a:p>
        </p:txBody>
      </p:sp>
      <p:sp>
        <p:nvSpPr>
          <p:cNvPr id="17" name="Rectangle 8"/>
          <p:cNvSpPr>
            <a:spLocks noGrp="1"/>
          </p:cNvSpPr>
          <p:nvPr>
            <p:ph type="pic" sz="quarter" idx="17"/>
          </p:nvPr>
        </p:nvSpPr>
        <p:spPr>
          <a:xfrm>
            <a:off x="6214552" y="-4482"/>
            <a:ext cx="2929448" cy="5719481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8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Rectangle 8"/>
          <p:cNvSpPr>
            <a:spLocks noGrp="1"/>
          </p:cNvSpPr>
          <p:nvPr>
            <p:ph type="pic" sz="quarter" idx="22"/>
          </p:nvPr>
        </p:nvSpPr>
        <p:spPr>
          <a:xfrm>
            <a:off x="3131840" y="0"/>
            <a:ext cx="2931507" cy="5714377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800" i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72712" y="417179"/>
            <a:ext cx="2363118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1600" b="1" i="0" cap="none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</a:t>
            </a:r>
            <a:br>
              <a:rPr lang="en-GB" dirty="0"/>
            </a:br>
            <a:r>
              <a:rPr lang="en-GB" dirty="0"/>
              <a:t>(Two-image: Portrait)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2710" y="1307425"/>
            <a:ext cx="2363120" cy="2918227"/>
          </a:xfrm>
          <a:prstGeom prst="rect">
            <a:avLst/>
          </a:prstGeom>
        </p:spPr>
        <p:txBody>
          <a:bodyPr lIns="0" tIns="0" rIns="0" bIns="108000">
            <a:noAutofit/>
          </a:bodyPr>
          <a:lstStyle>
            <a:lvl1pPr marL="180000" marR="0" indent="-180000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60000" marR="0" indent="-180000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40000" marR="0" indent="-180000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20000" indent="-180000" defTabSz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00000" indent="-180000" defTabSz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baseline="0">
                <a:solidFill>
                  <a:srgbClr val="3C3C3C"/>
                </a:solidFill>
                <a:latin typeface="Arial" pitchFamily="34" charset="0"/>
                <a:cs typeface="Arial" pitchFamily="34" charset="0"/>
              </a:defRPr>
            </a:lvl6pPr>
            <a:lvl7pPr>
              <a:buNone/>
              <a:defRPr/>
            </a:lvl7pPr>
          </a:lstStyle>
          <a:p>
            <a:pPr lvl="0"/>
            <a:r>
              <a:rPr lang="en-US" dirty="0"/>
              <a:t>Add text or bullet points if required. Use bullets button in paragraph tool bar on the home tab to turn bullets on and off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130327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lide: 1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15"/>
          <p:cNvSpPr>
            <a:spLocks noGrp="1"/>
          </p:cNvSpPr>
          <p:nvPr>
            <p:ph type="pic" sz="quarter" idx="32"/>
          </p:nvPr>
        </p:nvSpPr>
        <p:spPr>
          <a:xfrm>
            <a:off x="3721894" y="3446786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200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860947" y="200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3721894" y="200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5582841" y="200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7443789" y="200"/>
            <a:ext cx="1700211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9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0" y="1723493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0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1860947" y="1723493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1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3721894" y="1723493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2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5582841" y="1723493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3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7443789" y="1723493"/>
            <a:ext cx="1700211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5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0" y="3446786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6" name="Picture Placeholder 15"/>
          <p:cNvSpPr>
            <a:spLocks noGrp="1"/>
          </p:cNvSpPr>
          <p:nvPr>
            <p:ph type="pic" sz="quarter" idx="31"/>
          </p:nvPr>
        </p:nvSpPr>
        <p:spPr>
          <a:xfrm>
            <a:off x="1860947" y="3446786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8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5582841" y="3446786"/>
            <a:ext cx="1692000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9" name="Picture Placeholder 15"/>
          <p:cNvSpPr>
            <a:spLocks noGrp="1"/>
          </p:cNvSpPr>
          <p:nvPr>
            <p:ph type="pic" sz="quarter" idx="34"/>
          </p:nvPr>
        </p:nvSpPr>
        <p:spPr>
          <a:xfrm>
            <a:off x="7443789" y="3446786"/>
            <a:ext cx="1700211" cy="156240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5740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21" grpId="0"/>
      <p:bldP spid="28" grpId="0"/>
      <p:bldP spid="29" grpId="0"/>
      <p:bldP spid="30" grpId="0"/>
      <p:bldP spid="31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8" grpId="0"/>
      <p:bldP spid="69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slide: 2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0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7836877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7"/>
          </p:nvPr>
        </p:nvSpPr>
        <p:spPr>
          <a:xfrm>
            <a:off x="1306146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0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2612292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3918438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5224584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6530730" y="-8085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1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0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2" name="Picture Placeholder 15"/>
          <p:cNvSpPr>
            <a:spLocks noGrp="1"/>
          </p:cNvSpPr>
          <p:nvPr>
            <p:ph type="pic" sz="quarter" idx="23"/>
          </p:nvPr>
        </p:nvSpPr>
        <p:spPr>
          <a:xfrm>
            <a:off x="7836877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3" name="Picture Placeholder 15"/>
          <p:cNvSpPr>
            <a:spLocks noGrp="1"/>
          </p:cNvSpPr>
          <p:nvPr>
            <p:ph type="pic" sz="quarter" idx="24"/>
          </p:nvPr>
        </p:nvSpPr>
        <p:spPr>
          <a:xfrm>
            <a:off x="1306146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4" name="Picture Placeholder 15"/>
          <p:cNvSpPr>
            <a:spLocks noGrp="1"/>
          </p:cNvSpPr>
          <p:nvPr>
            <p:ph type="pic" sz="quarter" idx="25"/>
          </p:nvPr>
        </p:nvSpPr>
        <p:spPr>
          <a:xfrm>
            <a:off x="2612292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5" name="Picture Placeholder 15"/>
          <p:cNvSpPr>
            <a:spLocks noGrp="1"/>
          </p:cNvSpPr>
          <p:nvPr>
            <p:ph type="pic" sz="quarter" idx="26"/>
          </p:nvPr>
        </p:nvSpPr>
        <p:spPr>
          <a:xfrm>
            <a:off x="3918438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6" name="Picture Placeholder 15"/>
          <p:cNvSpPr>
            <a:spLocks noGrp="1"/>
          </p:cNvSpPr>
          <p:nvPr>
            <p:ph type="pic" sz="quarter" idx="27"/>
          </p:nvPr>
        </p:nvSpPr>
        <p:spPr>
          <a:xfrm>
            <a:off x="5224584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7" name="Picture Placeholder 15"/>
          <p:cNvSpPr>
            <a:spLocks noGrp="1"/>
          </p:cNvSpPr>
          <p:nvPr>
            <p:ph type="pic" sz="quarter" idx="28"/>
          </p:nvPr>
        </p:nvSpPr>
        <p:spPr>
          <a:xfrm>
            <a:off x="6530730" y="124579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29"/>
          </p:nvPr>
        </p:nvSpPr>
        <p:spPr>
          <a:xfrm>
            <a:off x="0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64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836877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0" name="Picture Placeholder 15"/>
          <p:cNvSpPr>
            <a:spLocks noGrp="1"/>
          </p:cNvSpPr>
          <p:nvPr>
            <p:ph type="pic" sz="quarter" idx="31"/>
          </p:nvPr>
        </p:nvSpPr>
        <p:spPr>
          <a:xfrm>
            <a:off x="1306146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1" name="Picture Placeholder 15"/>
          <p:cNvSpPr>
            <a:spLocks noGrp="1"/>
          </p:cNvSpPr>
          <p:nvPr>
            <p:ph type="pic" sz="quarter" idx="32"/>
          </p:nvPr>
        </p:nvSpPr>
        <p:spPr>
          <a:xfrm>
            <a:off x="2612292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2" name="Picture Placeholder 15"/>
          <p:cNvSpPr>
            <a:spLocks noGrp="1"/>
          </p:cNvSpPr>
          <p:nvPr>
            <p:ph type="pic" sz="quarter" idx="33"/>
          </p:nvPr>
        </p:nvSpPr>
        <p:spPr>
          <a:xfrm>
            <a:off x="3918438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3" name="Picture Placeholder 15"/>
          <p:cNvSpPr>
            <a:spLocks noGrp="1"/>
          </p:cNvSpPr>
          <p:nvPr>
            <p:ph type="pic" sz="quarter" idx="34"/>
          </p:nvPr>
        </p:nvSpPr>
        <p:spPr>
          <a:xfrm>
            <a:off x="5224584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4" name="Picture Placeholder 15"/>
          <p:cNvSpPr>
            <a:spLocks noGrp="1"/>
          </p:cNvSpPr>
          <p:nvPr>
            <p:ph type="pic" sz="quarter" idx="35"/>
          </p:nvPr>
        </p:nvSpPr>
        <p:spPr>
          <a:xfrm>
            <a:off x="6530730" y="2500166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5" name="Picture Placeholder 15"/>
          <p:cNvSpPr>
            <a:spLocks noGrp="1"/>
          </p:cNvSpPr>
          <p:nvPr>
            <p:ph type="pic" sz="quarter" idx="36"/>
          </p:nvPr>
        </p:nvSpPr>
        <p:spPr>
          <a:xfrm>
            <a:off x="0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6" name="Picture Placeholder 15"/>
          <p:cNvSpPr>
            <a:spLocks noGrp="1"/>
          </p:cNvSpPr>
          <p:nvPr>
            <p:ph type="pic" sz="quarter" idx="37"/>
          </p:nvPr>
        </p:nvSpPr>
        <p:spPr>
          <a:xfrm>
            <a:off x="7836877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7" name="Picture Placeholder 15"/>
          <p:cNvSpPr>
            <a:spLocks noGrp="1"/>
          </p:cNvSpPr>
          <p:nvPr>
            <p:ph type="pic" sz="quarter" idx="38"/>
          </p:nvPr>
        </p:nvSpPr>
        <p:spPr>
          <a:xfrm>
            <a:off x="1306146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8" name="Picture Placeholder 15"/>
          <p:cNvSpPr>
            <a:spLocks noGrp="1"/>
          </p:cNvSpPr>
          <p:nvPr>
            <p:ph type="pic" sz="quarter" idx="39"/>
          </p:nvPr>
        </p:nvSpPr>
        <p:spPr>
          <a:xfrm>
            <a:off x="2612292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79" name="Picture Placeholder 15"/>
          <p:cNvSpPr>
            <a:spLocks noGrp="1"/>
          </p:cNvSpPr>
          <p:nvPr>
            <p:ph type="pic" sz="quarter" idx="40"/>
          </p:nvPr>
        </p:nvSpPr>
        <p:spPr>
          <a:xfrm>
            <a:off x="3918438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80" name="Picture Placeholder 15"/>
          <p:cNvSpPr>
            <a:spLocks noGrp="1"/>
          </p:cNvSpPr>
          <p:nvPr>
            <p:ph type="pic" sz="quarter" idx="41"/>
          </p:nvPr>
        </p:nvSpPr>
        <p:spPr>
          <a:xfrm>
            <a:off x="5224584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  <p:sp>
        <p:nvSpPr>
          <p:cNvPr id="81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6530730" y="3754047"/>
            <a:ext cx="1306800" cy="1256400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buNone/>
              <a:defRPr sz="900" baseline="0"/>
            </a:lvl1pPr>
          </a:lstStyle>
          <a:p>
            <a:r>
              <a:rPr lang="en-US" sz="90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84526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8" grpId="0"/>
      <p:bldP spid="19" grpId="0"/>
      <p:bldP spid="20" grpId="0"/>
      <p:bldP spid="22" grpId="0"/>
      <p:bldP spid="24" grpId="0"/>
      <p:bldP spid="25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64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org slide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16098"/>
            <a:ext cx="2664296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</a:t>
            </a:r>
            <a:br>
              <a:rPr lang="en-GB" dirty="0"/>
            </a:br>
            <a:r>
              <a:rPr lang="en-GB" dirty="0"/>
              <a:t>(People slide: Text)</a:t>
            </a:r>
          </a:p>
        </p:txBody>
      </p:sp>
      <p:sp>
        <p:nvSpPr>
          <p:cNvPr id="10" name="SmartArt Placeholder 2057"/>
          <p:cNvSpPr>
            <a:spLocks noGrp="1"/>
          </p:cNvSpPr>
          <p:nvPr>
            <p:ph type="dgm" sz="quarter" idx="49" hasCustomPrompt="1"/>
          </p:nvPr>
        </p:nvSpPr>
        <p:spPr>
          <a:xfrm>
            <a:off x="3805405" y="2399949"/>
            <a:ext cx="46800" cy="7207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11" name="SmartArt Placeholder 2057"/>
          <p:cNvSpPr>
            <a:spLocks noGrp="1"/>
          </p:cNvSpPr>
          <p:nvPr>
            <p:ph type="dgm" sz="quarter" idx="52" hasCustomPrompt="1"/>
          </p:nvPr>
        </p:nvSpPr>
        <p:spPr>
          <a:xfrm>
            <a:off x="3805690" y="475654"/>
            <a:ext cx="46800" cy="720725"/>
          </a:xfrm>
          <a:prstGeom prst="rect">
            <a:avLst/>
          </a:prstGeom>
          <a:solidFill>
            <a:srgbClr val="C4D600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12" name="SmartArt Placeholder 2057"/>
          <p:cNvSpPr>
            <a:spLocks noGrp="1"/>
          </p:cNvSpPr>
          <p:nvPr>
            <p:ph type="dgm" sz="quarter" idx="50" hasCustomPrompt="1"/>
          </p:nvPr>
        </p:nvSpPr>
        <p:spPr>
          <a:xfrm>
            <a:off x="3805120" y="1438445"/>
            <a:ext cx="46800" cy="7207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13" name="SmartArt Placeholder 2057"/>
          <p:cNvSpPr>
            <a:spLocks noGrp="1"/>
          </p:cNvSpPr>
          <p:nvPr>
            <p:ph type="dgm" sz="quarter" idx="48" hasCustomPrompt="1"/>
          </p:nvPr>
        </p:nvSpPr>
        <p:spPr>
          <a:xfrm>
            <a:off x="1286055" y="2399949"/>
            <a:ext cx="46800" cy="7207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16" name="SmartArt Placeholder 2057"/>
          <p:cNvSpPr>
            <a:spLocks noGrp="1"/>
          </p:cNvSpPr>
          <p:nvPr>
            <p:ph type="dgm" sz="quarter" idx="47" hasCustomPrompt="1"/>
          </p:nvPr>
        </p:nvSpPr>
        <p:spPr>
          <a:xfrm>
            <a:off x="2365084" y="3356373"/>
            <a:ext cx="46800" cy="7207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19" name="SmartArt Placeholder 2057"/>
          <p:cNvSpPr>
            <a:spLocks noGrp="1"/>
          </p:cNvSpPr>
          <p:nvPr>
            <p:ph type="dgm" sz="quarter" idx="46" hasCustomPrompt="1"/>
          </p:nvPr>
        </p:nvSpPr>
        <p:spPr>
          <a:xfrm>
            <a:off x="4885810" y="3356373"/>
            <a:ext cx="46800" cy="7207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3851920" y="1417340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3851920" y="453904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 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331637" y="1417340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3851920" y="2378844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331639" y="2378844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228184" y="2378844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2411760" y="3327648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4932040" y="3327648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411760" y="4272100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4932040" y="4272100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34" name="SmartArt Placeholder 2057"/>
          <p:cNvSpPr>
            <a:spLocks noGrp="1"/>
          </p:cNvSpPr>
          <p:nvPr>
            <p:ph type="dgm" sz="quarter" idx="44" hasCustomPrompt="1"/>
          </p:nvPr>
        </p:nvSpPr>
        <p:spPr>
          <a:xfrm>
            <a:off x="2364514" y="4297660"/>
            <a:ext cx="46800" cy="72072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35" name="SmartArt Placeholder 2057"/>
          <p:cNvSpPr>
            <a:spLocks noGrp="1"/>
          </p:cNvSpPr>
          <p:nvPr>
            <p:ph type="dgm" sz="quarter" idx="45" hasCustomPrompt="1"/>
          </p:nvPr>
        </p:nvSpPr>
        <p:spPr>
          <a:xfrm>
            <a:off x="4885810" y="4297660"/>
            <a:ext cx="46800" cy="72072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36" name="SmartArt Placeholder 2057"/>
          <p:cNvSpPr>
            <a:spLocks noGrp="1"/>
          </p:cNvSpPr>
          <p:nvPr>
            <p:ph type="dgm" sz="quarter" idx="51" hasCustomPrompt="1"/>
          </p:nvPr>
        </p:nvSpPr>
        <p:spPr>
          <a:xfrm>
            <a:off x="1284840" y="1439090"/>
            <a:ext cx="46800" cy="7207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37" name="SmartArt Placeholder 2057"/>
          <p:cNvSpPr>
            <a:spLocks noGrp="1"/>
          </p:cNvSpPr>
          <p:nvPr>
            <p:ph type="dgm" sz="quarter" idx="55" hasCustomPrompt="1"/>
          </p:nvPr>
        </p:nvSpPr>
        <p:spPr>
          <a:xfrm>
            <a:off x="6181384" y="2399949"/>
            <a:ext cx="46800" cy="7207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38" name="SmartArt Placeholder 2057"/>
          <p:cNvSpPr>
            <a:spLocks noGrp="1"/>
          </p:cNvSpPr>
          <p:nvPr>
            <p:ph type="dgm" sz="quarter" idx="56" hasCustomPrompt="1"/>
          </p:nvPr>
        </p:nvSpPr>
        <p:spPr>
          <a:xfrm>
            <a:off x="6174247" y="1438445"/>
            <a:ext cx="46800" cy="7207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58" hasCustomPrompt="1"/>
          </p:nvPr>
        </p:nvSpPr>
        <p:spPr>
          <a:xfrm>
            <a:off x="6228184" y="1417340"/>
            <a:ext cx="1872000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4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675882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ople org slide: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414946"/>
            <a:ext cx="2952325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</a:t>
            </a:r>
            <a:br>
              <a:rPr lang="en-GB" dirty="0"/>
            </a:br>
            <a:r>
              <a:rPr lang="en-GB" dirty="0"/>
              <a:t>(People slide: Profiles)</a:t>
            </a:r>
          </a:p>
        </p:txBody>
      </p:sp>
      <p:sp>
        <p:nvSpPr>
          <p:cNvPr id="40" name="SmartArt Placeholder 2057"/>
          <p:cNvSpPr>
            <a:spLocks noGrp="1"/>
          </p:cNvSpPr>
          <p:nvPr>
            <p:ph type="dgm" sz="quarter" idx="49" hasCustomPrompt="1"/>
          </p:nvPr>
        </p:nvSpPr>
        <p:spPr>
          <a:xfrm>
            <a:off x="3805405" y="2409782"/>
            <a:ext cx="46800" cy="7207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41" name="SmartArt Placeholder 2057"/>
          <p:cNvSpPr>
            <a:spLocks noGrp="1"/>
          </p:cNvSpPr>
          <p:nvPr>
            <p:ph type="dgm" sz="quarter" idx="52" hasCustomPrompt="1"/>
          </p:nvPr>
        </p:nvSpPr>
        <p:spPr>
          <a:xfrm>
            <a:off x="3804475" y="467028"/>
            <a:ext cx="46800" cy="720725"/>
          </a:xfrm>
          <a:prstGeom prst="rect">
            <a:avLst/>
          </a:prstGeom>
          <a:solidFill>
            <a:srgbClr val="C4D600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42" name="SmartArt Placeholder 2057"/>
          <p:cNvSpPr>
            <a:spLocks noGrp="1"/>
          </p:cNvSpPr>
          <p:nvPr>
            <p:ph type="dgm" sz="quarter" idx="50" hasCustomPrompt="1"/>
          </p:nvPr>
        </p:nvSpPr>
        <p:spPr>
          <a:xfrm>
            <a:off x="3804475" y="1435574"/>
            <a:ext cx="46800" cy="7207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43" name="SmartArt Placeholder 2057"/>
          <p:cNvSpPr>
            <a:spLocks noGrp="1"/>
          </p:cNvSpPr>
          <p:nvPr>
            <p:ph type="dgm" sz="quarter" idx="48" hasCustomPrompt="1"/>
          </p:nvPr>
        </p:nvSpPr>
        <p:spPr>
          <a:xfrm>
            <a:off x="1286055" y="2410650"/>
            <a:ext cx="46800" cy="7207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44" name="SmartArt Placeholder 2057"/>
          <p:cNvSpPr>
            <a:spLocks noGrp="1"/>
          </p:cNvSpPr>
          <p:nvPr>
            <p:ph type="dgm" sz="quarter" idx="47" hasCustomPrompt="1"/>
          </p:nvPr>
        </p:nvSpPr>
        <p:spPr>
          <a:xfrm>
            <a:off x="2365084" y="3365501"/>
            <a:ext cx="46800" cy="7207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45" name="SmartArt Placeholder 2057"/>
          <p:cNvSpPr>
            <a:spLocks noGrp="1"/>
          </p:cNvSpPr>
          <p:nvPr>
            <p:ph type="dgm" sz="quarter" idx="46" hasCustomPrompt="1"/>
          </p:nvPr>
        </p:nvSpPr>
        <p:spPr>
          <a:xfrm>
            <a:off x="4885810" y="3365501"/>
            <a:ext cx="46800" cy="720725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2" hasCustomPrompt="1"/>
          </p:nvPr>
        </p:nvSpPr>
        <p:spPr>
          <a:xfrm>
            <a:off x="3851275" y="1435574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4427538" y="1417340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3851275" y="467028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4427538" y="448149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1331640" y="1435574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buNone/>
              <a:defRPr sz="600">
                <a:latin typeface="+mn-lt"/>
                <a:ea typeface="A030" pitchFamily="2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907903" y="1417340"/>
            <a:ext cx="1583977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52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3851275" y="2409782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4427538" y="2391548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1331640" y="2410650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buNone/>
              <a:defRPr sz="600">
                <a:latin typeface="+mn-lt"/>
                <a:ea typeface="A030" pitchFamily="2" charset="0"/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3" hasCustomPrompt="1"/>
          </p:nvPr>
        </p:nvSpPr>
        <p:spPr>
          <a:xfrm>
            <a:off x="1907903" y="2391548"/>
            <a:ext cx="1583977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34" hasCustomPrompt="1"/>
          </p:nvPr>
        </p:nvSpPr>
        <p:spPr>
          <a:xfrm>
            <a:off x="6227985" y="2409782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5" hasCustomPrompt="1"/>
          </p:nvPr>
        </p:nvSpPr>
        <p:spPr>
          <a:xfrm>
            <a:off x="6804248" y="2391548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36" hasCustomPrompt="1"/>
          </p:nvPr>
        </p:nvSpPr>
        <p:spPr>
          <a:xfrm>
            <a:off x="2410669" y="3365501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37" hasCustomPrompt="1"/>
          </p:nvPr>
        </p:nvSpPr>
        <p:spPr>
          <a:xfrm>
            <a:off x="2986932" y="3347267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4931841" y="3365501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9" hasCustomPrompt="1"/>
          </p:nvPr>
        </p:nvSpPr>
        <p:spPr>
          <a:xfrm>
            <a:off x="5507658" y="3347267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62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2410868" y="4285363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buNone/>
              <a:defRPr sz="600">
                <a:latin typeface="+mn-lt"/>
                <a:ea typeface="A030" pitchFamily="2" charset="0"/>
              </a:defRPr>
            </a:lvl1pPr>
          </a:lstStyle>
          <a:p>
            <a:r>
              <a:rPr lang="en-GB"/>
              <a:t>Click icon </a:t>
            </a:r>
            <a:br>
              <a:rPr lang="en-GB"/>
            </a:br>
            <a:r>
              <a:rPr lang="en-GB"/>
              <a:t>to add picture</a:t>
            </a:r>
            <a:endParaRPr lang="en-GB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2987131" y="4271011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 baseline="0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64" name="Picture Placeholder 2"/>
          <p:cNvSpPr>
            <a:spLocks noGrp="1"/>
          </p:cNvSpPr>
          <p:nvPr>
            <p:ph type="pic" sz="quarter" idx="42" hasCustomPrompt="1"/>
          </p:nvPr>
        </p:nvSpPr>
        <p:spPr>
          <a:xfrm>
            <a:off x="4932040" y="4285363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507857" y="4271011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66" name="SmartArt Placeholder 2057"/>
          <p:cNvSpPr>
            <a:spLocks noGrp="1"/>
          </p:cNvSpPr>
          <p:nvPr>
            <p:ph type="dgm" sz="quarter" idx="44" hasCustomPrompt="1"/>
          </p:nvPr>
        </p:nvSpPr>
        <p:spPr>
          <a:xfrm>
            <a:off x="2363944" y="4285363"/>
            <a:ext cx="46800" cy="72072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67" name="SmartArt Placeholder 2057"/>
          <p:cNvSpPr>
            <a:spLocks noGrp="1"/>
          </p:cNvSpPr>
          <p:nvPr>
            <p:ph type="dgm" sz="quarter" idx="45" hasCustomPrompt="1"/>
          </p:nvPr>
        </p:nvSpPr>
        <p:spPr>
          <a:xfrm>
            <a:off x="4885240" y="4285363"/>
            <a:ext cx="46800" cy="720725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68" name="SmartArt Placeholder 2057"/>
          <p:cNvSpPr>
            <a:spLocks noGrp="1"/>
          </p:cNvSpPr>
          <p:nvPr>
            <p:ph type="dgm" sz="quarter" idx="51" hasCustomPrompt="1"/>
          </p:nvPr>
        </p:nvSpPr>
        <p:spPr>
          <a:xfrm>
            <a:off x="1284195" y="1435574"/>
            <a:ext cx="46800" cy="7207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69" name="SmartArt Placeholder 2057"/>
          <p:cNvSpPr>
            <a:spLocks noGrp="1"/>
          </p:cNvSpPr>
          <p:nvPr>
            <p:ph type="dgm" sz="quarter" idx="55" hasCustomPrompt="1"/>
          </p:nvPr>
        </p:nvSpPr>
        <p:spPr>
          <a:xfrm>
            <a:off x="6181384" y="2409782"/>
            <a:ext cx="46800" cy="720725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70" name="SmartArt Placeholder 2057"/>
          <p:cNvSpPr>
            <a:spLocks noGrp="1"/>
          </p:cNvSpPr>
          <p:nvPr>
            <p:ph type="dgm" sz="quarter" idx="56" hasCustomPrompt="1"/>
          </p:nvPr>
        </p:nvSpPr>
        <p:spPr>
          <a:xfrm>
            <a:off x="6174247" y="1435574"/>
            <a:ext cx="46800" cy="7207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  <p:sp>
        <p:nvSpPr>
          <p:cNvPr id="71" name="Picture Placeholder 2"/>
          <p:cNvSpPr>
            <a:spLocks noGrp="1"/>
          </p:cNvSpPr>
          <p:nvPr>
            <p:ph type="pic" sz="quarter" idx="57" hasCustomPrompt="1"/>
          </p:nvPr>
        </p:nvSpPr>
        <p:spPr>
          <a:xfrm>
            <a:off x="6220402" y="1435574"/>
            <a:ext cx="576263" cy="719138"/>
          </a:xfrm>
          <a:prstGeom prst="rect">
            <a:avLst/>
          </a:prstGeom>
        </p:spPr>
        <p:txBody>
          <a:bodyPr lIns="36000" tIns="36000" rIns="36000" bIns="36000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600">
                <a:latin typeface="+mn-lt"/>
                <a:ea typeface="A030" pitchFamily="2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  <a:p>
            <a:endParaRPr lang="en-GB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58" hasCustomPrompt="1"/>
          </p:nvPr>
        </p:nvSpPr>
        <p:spPr>
          <a:xfrm>
            <a:off x="6796665" y="1417340"/>
            <a:ext cx="1584622" cy="730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None/>
              <a:defRPr sz="900" b="1">
                <a:latin typeface="+mn-lt"/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below (not bold)</a:t>
            </a:r>
          </a:p>
        </p:txBody>
      </p:sp>
      <p:sp>
        <p:nvSpPr>
          <p:cNvPr id="7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9" name="SmartArt Placeholder 2057"/>
          <p:cNvSpPr>
            <a:spLocks noGrp="1"/>
          </p:cNvSpPr>
          <p:nvPr>
            <p:ph type="dgm" sz="quarter" idx="60" hasCustomPrompt="1"/>
          </p:nvPr>
        </p:nvSpPr>
        <p:spPr>
          <a:xfrm>
            <a:off x="3805690" y="475654"/>
            <a:ext cx="46800" cy="720725"/>
          </a:xfrm>
          <a:prstGeom prst="rect">
            <a:avLst/>
          </a:prstGeom>
          <a:solidFill>
            <a:srgbClr val="C4D600"/>
          </a:solidFill>
        </p:spPr>
        <p:txBody>
          <a:bodyPr/>
          <a:lstStyle>
            <a:lvl1pPr marL="0" indent="0">
              <a:buNone/>
              <a:defRPr sz="200"/>
            </a:lvl1pPr>
          </a:lstStyle>
          <a:p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3643008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meline slide: 5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/>
          </p:cNvSpPr>
          <p:nvPr>
            <p:ph type="pic" sz="quarter" idx="11"/>
          </p:nvPr>
        </p:nvSpPr>
        <p:spPr>
          <a:xfrm>
            <a:off x="3727111" y="1449567"/>
            <a:ext cx="1600494" cy="1905796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pic" sz="quarter" idx="16"/>
          </p:nvPr>
        </p:nvSpPr>
        <p:spPr>
          <a:xfrm>
            <a:off x="5416426" y="1449567"/>
            <a:ext cx="1579902" cy="1905796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pic" sz="quarter" idx="17"/>
          </p:nvPr>
        </p:nvSpPr>
        <p:spPr>
          <a:xfrm>
            <a:off x="7085150" y="1449567"/>
            <a:ext cx="1588710" cy="1905796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pic" sz="quarter" idx="22"/>
          </p:nvPr>
        </p:nvSpPr>
        <p:spPr>
          <a:xfrm>
            <a:off x="2107809" y="1449567"/>
            <a:ext cx="1530481" cy="1905796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8"/>
          <p:cNvSpPr>
            <a:spLocks noGrp="1"/>
          </p:cNvSpPr>
          <p:nvPr>
            <p:ph type="pic" sz="quarter" idx="24"/>
          </p:nvPr>
        </p:nvSpPr>
        <p:spPr>
          <a:xfrm>
            <a:off x="467432" y="1449567"/>
            <a:ext cx="1551556" cy="1905796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Rectangle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911" y="344587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35" name="Rectangle 6"/>
          <p:cNvSpPr>
            <a:spLocks noGrp="1"/>
          </p:cNvSpPr>
          <p:nvPr>
            <p:ph type="body" sz="quarter" idx="35" hasCustomPrompt="1"/>
          </p:nvPr>
        </p:nvSpPr>
        <p:spPr>
          <a:xfrm>
            <a:off x="469900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2" name="Rectangle 6"/>
          <p:cNvSpPr>
            <a:spLocks noGrp="1"/>
          </p:cNvSpPr>
          <p:nvPr>
            <p:ph type="body" sz="quarter" idx="60" hasCustomPrompt="1"/>
          </p:nvPr>
        </p:nvSpPr>
        <p:spPr>
          <a:xfrm>
            <a:off x="2107964" y="344587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104" name="Rectangle 6"/>
          <p:cNvSpPr>
            <a:spLocks noGrp="1"/>
          </p:cNvSpPr>
          <p:nvPr>
            <p:ph type="body" sz="quarter" idx="62" hasCustomPrompt="1"/>
          </p:nvPr>
        </p:nvSpPr>
        <p:spPr>
          <a:xfrm>
            <a:off x="3737950" y="344587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106" name="Rectangle 6"/>
          <p:cNvSpPr>
            <a:spLocks noGrp="1"/>
          </p:cNvSpPr>
          <p:nvPr>
            <p:ph type="body" sz="quarter" idx="64" hasCustomPrompt="1"/>
          </p:nvPr>
        </p:nvSpPr>
        <p:spPr>
          <a:xfrm>
            <a:off x="5420443" y="344587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108" name="Rectangle 6"/>
          <p:cNvSpPr>
            <a:spLocks noGrp="1"/>
          </p:cNvSpPr>
          <p:nvPr>
            <p:ph type="body" sz="quarter" idx="66" hasCustomPrompt="1"/>
          </p:nvPr>
        </p:nvSpPr>
        <p:spPr>
          <a:xfrm>
            <a:off x="7092036" y="344587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65086" y="1426394"/>
            <a:ext cx="82123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6"/>
          <p:cNvSpPr>
            <a:spLocks noGrp="1"/>
          </p:cNvSpPr>
          <p:nvPr>
            <p:ph type="body" sz="quarter" idx="67" hasCustomPrompt="1"/>
          </p:nvPr>
        </p:nvSpPr>
        <p:spPr>
          <a:xfrm>
            <a:off x="2112720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7" name="Rectangle 6"/>
          <p:cNvSpPr>
            <a:spLocks noGrp="1"/>
          </p:cNvSpPr>
          <p:nvPr>
            <p:ph type="body" sz="quarter" idx="68" hasCustomPrompt="1"/>
          </p:nvPr>
        </p:nvSpPr>
        <p:spPr>
          <a:xfrm>
            <a:off x="3719377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8" name="Rectangle 6"/>
          <p:cNvSpPr>
            <a:spLocks noGrp="1"/>
          </p:cNvSpPr>
          <p:nvPr>
            <p:ph type="body" sz="quarter" idx="69" hasCustomPrompt="1"/>
          </p:nvPr>
        </p:nvSpPr>
        <p:spPr>
          <a:xfrm>
            <a:off x="5413858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9" name="Rectangle 6"/>
          <p:cNvSpPr>
            <a:spLocks noGrp="1"/>
          </p:cNvSpPr>
          <p:nvPr>
            <p:ph type="body" sz="quarter" idx="70" hasCustomPrompt="1"/>
          </p:nvPr>
        </p:nvSpPr>
        <p:spPr>
          <a:xfrm>
            <a:off x="7077343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67546" y="409677"/>
            <a:ext cx="494631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(Timeline slide: 5 </a:t>
            </a:r>
            <a:r>
              <a:rPr lang="en-GB" dirty="0" err="1"/>
              <a:t>yrs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4385989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  <p:bldP spid="15" grpId="0" animBg="1"/>
      <p:bldP spid="23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: Landscap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344613"/>
            <a:ext cx="9144000" cy="4370386"/>
          </a:xfrm>
          <a:prstGeom prst="rect">
            <a:avLst/>
          </a:prstGeom>
        </p:spPr>
        <p:txBody>
          <a:bodyPr lIns="5760000" tIns="0" rIns="0" bIns="0" anchor="t"/>
          <a:lstStyle>
            <a:lvl1pPr marL="0" indent="0" algn="l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273003"/>
            <a:ext cx="4320480" cy="1712361"/>
          </a:xfrm>
          <a:prstGeom prst="rect">
            <a:avLst/>
          </a:prstGeom>
          <a:solidFill>
            <a:schemeClr val="bg2"/>
          </a:solidFill>
        </p:spPr>
        <p:txBody>
          <a:bodyPr wrap="square" lIns="180000" tIns="36000" rIns="180000" bIns="720000" anchor="t">
            <a:spAutoFit/>
          </a:bodyPr>
          <a:lstStyle>
            <a:lvl1pPr algn="l">
              <a:lnSpc>
                <a:spcPts val="3700"/>
              </a:lnSpc>
              <a:defRPr lang="en-US" sz="3600" b="1" i="0" kern="1200" cap="none" spc="0" baseline="0" dirty="0" smtClean="0">
                <a:solidFill>
                  <a:schemeClr val="tx1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Add engaging title here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6253" y="2152660"/>
            <a:ext cx="2952328" cy="648072"/>
          </a:xfrm>
          <a:prstGeom prst="rect">
            <a:avLst/>
          </a:prstGeom>
        </p:spPr>
        <p:txBody>
          <a:bodyPr lIns="0" tIns="504000" rIns="0" bIns="0"/>
          <a:lstStyle>
            <a:lvl1pPr marL="0" indent="0" algn="l">
              <a:buNone/>
              <a:defRPr lang="en-GB" sz="1200" b="1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66CA65A-A590-4577-9C3E-CD83E2A7A9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10003" y="609422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lang="en-GB" sz="1000" b="0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document number if applicable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1C0998-640E-4200-A7CC-B0EDD2F699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" y="409228"/>
            <a:ext cx="1815193" cy="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0286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imeline slide: 10 ye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/>
          </p:cNvSpPr>
          <p:nvPr>
            <p:ph type="pic" sz="quarter" idx="11"/>
          </p:nvPr>
        </p:nvSpPr>
        <p:spPr>
          <a:xfrm>
            <a:off x="3727111" y="1449567"/>
            <a:ext cx="1600494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Rectangle 8"/>
          <p:cNvSpPr>
            <a:spLocks noGrp="1"/>
          </p:cNvSpPr>
          <p:nvPr>
            <p:ph type="pic" sz="quarter" idx="16"/>
          </p:nvPr>
        </p:nvSpPr>
        <p:spPr>
          <a:xfrm>
            <a:off x="5416426" y="1449567"/>
            <a:ext cx="1579902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pic" sz="quarter" idx="17"/>
          </p:nvPr>
        </p:nvSpPr>
        <p:spPr>
          <a:xfrm>
            <a:off x="7085150" y="1449567"/>
            <a:ext cx="1588710" cy="118208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pic" sz="quarter" idx="22"/>
          </p:nvPr>
        </p:nvSpPr>
        <p:spPr>
          <a:xfrm>
            <a:off x="2107809" y="1449567"/>
            <a:ext cx="1530481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Rectangle 8"/>
          <p:cNvSpPr>
            <a:spLocks noGrp="1"/>
          </p:cNvSpPr>
          <p:nvPr>
            <p:ph type="pic" sz="quarter" idx="24"/>
          </p:nvPr>
        </p:nvSpPr>
        <p:spPr>
          <a:xfrm>
            <a:off x="467432" y="1449567"/>
            <a:ext cx="1551556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Rectangle 6"/>
          <p:cNvSpPr>
            <a:spLocks noGrp="1"/>
          </p:cNvSpPr>
          <p:nvPr>
            <p:ph type="body" sz="quarter" idx="25" hasCustomPrompt="1"/>
          </p:nvPr>
        </p:nvSpPr>
        <p:spPr>
          <a:xfrm>
            <a:off x="473911" y="2716722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35" name="Rectangle 6"/>
          <p:cNvSpPr>
            <a:spLocks noGrp="1"/>
          </p:cNvSpPr>
          <p:nvPr>
            <p:ph type="body" sz="quarter" idx="35" hasCustomPrompt="1"/>
          </p:nvPr>
        </p:nvSpPr>
        <p:spPr>
          <a:xfrm>
            <a:off x="469900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2" name="Rectangle 6"/>
          <p:cNvSpPr>
            <a:spLocks noGrp="1"/>
          </p:cNvSpPr>
          <p:nvPr>
            <p:ph type="body" sz="quarter" idx="60" hasCustomPrompt="1"/>
          </p:nvPr>
        </p:nvSpPr>
        <p:spPr>
          <a:xfrm>
            <a:off x="2107964" y="2716722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104" name="Rectangle 6"/>
          <p:cNvSpPr>
            <a:spLocks noGrp="1"/>
          </p:cNvSpPr>
          <p:nvPr>
            <p:ph type="body" sz="quarter" idx="62" hasCustomPrompt="1"/>
          </p:nvPr>
        </p:nvSpPr>
        <p:spPr>
          <a:xfrm>
            <a:off x="3737950" y="2716722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106" name="Rectangle 6"/>
          <p:cNvSpPr>
            <a:spLocks noGrp="1"/>
          </p:cNvSpPr>
          <p:nvPr>
            <p:ph type="body" sz="quarter" idx="64" hasCustomPrompt="1"/>
          </p:nvPr>
        </p:nvSpPr>
        <p:spPr>
          <a:xfrm>
            <a:off x="5420443" y="2716722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108" name="Rectangle 6"/>
          <p:cNvSpPr>
            <a:spLocks noGrp="1"/>
          </p:cNvSpPr>
          <p:nvPr>
            <p:ph type="body" sz="quarter" idx="66" hasCustomPrompt="1"/>
          </p:nvPr>
        </p:nvSpPr>
        <p:spPr>
          <a:xfrm>
            <a:off x="7092036" y="2716722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65086" y="1426394"/>
            <a:ext cx="82123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Rectangle 6"/>
          <p:cNvSpPr>
            <a:spLocks noGrp="1"/>
          </p:cNvSpPr>
          <p:nvPr>
            <p:ph type="body" sz="quarter" idx="67" hasCustomPrompt="1"/>
          </p:nvPr>
        </p:nvSpPr>
        <p:spPr>
          <a:xfrm>
            <a:off x="2112720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7" name="Rectangle 6"/>
          <p:cNvSpPr>
            <a:spLocks noGrp="1"/>
          </p:cNvSpPr>
          <p:nvPr>
            <p:ph type="body" sz="quarter" idx="68" hasCustomPrompt="1"/>
          </p:nvPr>
        </p:nvSpPr>
        <p:spPr>
          <a:xfrm>
            <a:off x="3719377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8" name="Rectangle 6"/>
          <p:cNvSpPr>
            <a:spLocks noGrp="1"/>
          </p:cNvSpPr>
          <p:nvPr>
            <p:ph type="body" sz="quarter" idx="69" hasCustomPrompt="1"/>
          </p:nvPr>
        </p:nvSpPr>
        <p:spPr>
          <a:xfrm>
            <a:off x="5413858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39" name="Rectangle 6"/>
          <p:cNvSpPr>
            <a:spLocks noGrp="1"/>
          </p:cNvSpPr>
          <p:nvPr>
            <p:ph type="body" sz="quarter" idx="70" hasCustomPrompt="1"/>
          </p:nvPr>
        </p:nvSpPr>
        <p:spPr>
          <a:xfrm>
            <a:off x="7077343" y="1223726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74" name="Rectangle 8"/>
          <p:cNvSpPr>
            <a:spLocks noGrp="1"/>
          </p:cNvSpPr>
          <p:nvPr>
            <p:ph type="pic" sz="quarter" idx="71"/>
          </p:nvPr>
        </p:nvSpPr>
        <p:spPr>
          <a:xfrm>
            <a:off x="3727111" y="3531946"/>
            <a:ext cx="1600494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5" name="Rectangle 8"/>
          <p:cNvSpPr>
            <a:spLocks noGrp="1"/>
          </p:cNvSpPr>
          <p:nvPr>
            <p:ph type="pic" sz="quarter" idx="72"/>
          </p:nvPr>
        </p:nvSpPr>
        <p:spPr>
          <a:xfrm>
            <a:off x="5416426" y="3531946"/>
            <a:ext cx="1579902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6" name="Rectangle 8"/>
          <p:cNvSpPr>
            <a:spLocks noGrp="1"/>
          </p:cNvSpPr>
          <p:nvPr>
            <p:ph type="pic" sz="quarter" idx="73"/>
          </p:nvPr>
        </p:nvSpPr>
        <p:spPr>
          <a:xfrm>
            <a:off x="7085150" y="3531946"/>
            <a:ext cx="1588710" cy="118208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7" name="Rectangle 8"/>
          <p:cNvSpPr>
            <a:spLocks noGrp="1"/>
          </p:cNvSpPr>
          <p:nvPr>
            <p:ph type="pic" sz="quarter" idx="74"/>
          </p:nvPr>
        </p:nvSpPr>
        <p:spPr>
          <a:xfrm>
            <a:off x="2107809" y="3531946"/>
            <a:ext cx="1530481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8" name="Rectangle 8"/>
          <p:cNvSpPr>
            <a:spLocks noGrp="1"/>
          </p:cNvSpPr>
          <p:nvPr>
            <p:ph type="pic" sz="quarter" idx="75"/>
          </p:nvPr>
        </p:nvSpPr>
        <p:spPr>
          <a:xfrm>
            <a:off x="467432" y="3531946"/>
            <a:ext cx="1551556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9" name="Rectangle 6"/>
          <p:cNvSpPr>
            <a:spLocks noGrp="1"/>
          </p:cNvSpPr>
          <p:nvPr>
            <p:ph type="body" sz="quarter" idx="76" hasCustomPrompt="1"/>
          </p:nvPr>
        </p:nvSpPr>
        <p:spPr>
          <a:xfrm>
            <a:off x="473911" y="4799101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80" name="Rectangle 6"/>
          <p:cNvSpPr>
            <a:spLocks noGrp="1"/>
          </p:cNvSpPr>
          <p:nvPr>
            <p:ph type="body" sz="quarter" idx="77" hasCustomPrompt="1"/>
          </p:nvPr>
        </p:nvSpPr>
        <p:spPr>
          <a:xfrm>
            <a:off x="469899" y="3306105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81" name="Rectangle 6"/>
          <p:cNvSpPr>
            <a:spLocks noGrp="1"/>
          </p:cNvSpPr>
          <p:nvPr>
            <p:ph type="body" sz="quarter" idx="78" hasCustomPrompt="1"/>
          </p:nvPr>
        </p:nvSpPr>
        <p:spPr>
          <a:xfrm>
            <a:off x="2107964" y="4799101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82" name="Rectangle 6"/>
          <p:cNvSpPr>
            <a:spLocks noGrp="1"/>
          </p:cNvSpPr>
          <p:nvPr>
            <p:ph type="body" sz="quarter" idx="79" hasCustomPrompt="1"/>
          </p:nvPr>
        </p:nvSpPr>
        <p:spPr>
          <a:xfrm>
            <a:off x="3737950" y="4799101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83" name="Rectangle 6"/>
          <p:cNvSpPr>
            <a:spLocks noGrp="1"/>
          </p:cNvSpPr>
          <p:nvPr>
            <p:ph type="body" sz="quarter" idx="80" hasCustomPrompt="1"/>
          </p:nvPr>
        </p:nvSpPr>
        <p:spPr>
          <a:xfrm>
            <a:off x="5420443" y="4799101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sp>
        <p:nvSpPr>
          <p:cNvPr id="84" name="Rectangle 6"/>
          <p:cNvSpPr>
            <a:spLocks noGrp="1"/>
          </p:cNvSpPr>
          <p:nvPr>
            <p:ph type="body" sz="quarter" idx="81" hasCustomPrompt="1"/>
          </p:nvPr>
        </p:nvSpPr>
        <p:spPr>
          <a:xfrm>
            <a:off x="7092036" y="4799101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project name (bold)</a:t>
            </a:r>
            <a:br>
              <a:rPr lang="en-US" dirty="0"/>
            </a:br>
            <a:r>
              <a:rPr lang="en-US" dirty="0"/>
              <a:t>Add location (not bold)</a:t>
            </a:r>
          </a:p>
        </p:txBody>
      </p:sp>
      <p:cxnSp>
        <p:nvCxnSpPr>
          <p:cNvPr id="85" name="Straight Connector 84"/>
          <p:cNvCxnSpPr/>
          <p:nvPr userDrawn="1"/>
        </p:nvCxnSpPr>
        <p:spPr>
          <a:xfrm flipH="1">
            <a:off x="465086" y="3508773"/>
            <a:ext cx="82123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Rectangle 6"/>
          <p:cNvSpPr>
            <a:spLocks noGrp="1"/>
          </p:cNvSpPr>
          <p:nvPr>
            <p:ph type="body" sz="quarter" idx="82" hasCustomPrompt="1"/>
          </p:nvPr>
        </p:nvSpPr>
        <p:spPr>
          <a:xfrm>
            <a:off x="2112719" y="3306105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87" name="Rectangle 6"/>
          <p:cNvSpPr>
            <a:spLocks noGrp="1"/>
          </p:cNvSpPr>
          <p:nvPr>
            <p:ph type="body" sz="quarter" idx="83" hasCustomPrompt="1"/>
          </p:nvPr>
        </p:nvSpPr>
        <p:spPr>
          <a:xfrm>
            <a:off x="3719377" y="3306105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88" name="Rectangle 6"/>
          <p:cNvSpPr>
            <a:spLocks noGrp="1"/>
          </p:cNvSpPr>
          <p:nvPr>
            <p:ph type="body" sz="quarter" idx="84" hasCustomPrompt="1"/>
          </p:nvPr>
        </p:nvSpPr>
        <p:spPr>
          <a:xfrm>
            <a:off x="5413858" y="3306105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89" name="Rectangle 6"/>
          <p:cNvSpPr>
            <a:spLocks noGrp="1"/>
          </p:cNvSpPr>
          <p:nvPr>
            <p:ph type="body" sz="quarter" idx="85" hasCustomPrompt="1"/>
          </p:nvPr>
        </p:nvSpPr>
        <p:spPr>
          <a:xfrm>
            <a:off x="7077343" y="3306105"/>
            <a:ext cx="1080000" cy="144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buFontTx/>
              <a:buNone/>
              <a:defRPr sz="1000" b="1" cap="none" spc="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0000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467546" y="409677"/>
            <a:ext cx="4946311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(Timeline slide: 10 </a:t>
            </a:r>
            <a:r>
              <a:rPr lang="en-GB" dirty="0" err="1"/>
              <a:t>yrs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06928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/>
      <p:bldP spid="15" grpId="0" animBg="1"/>
      <p:bldP spid="23" grpId="0" animBg="1"/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animBg="1"/>
      <p:bldP spid="76" grpId="0"/>
      <p:bldP spid="77" grpId="0" animBg="1"/>
      <p:bldP spid="78" grpId="0" animBg="1"/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/>
          </p:cNvSpPr>
          <p:nvPr>
            <p:ph type="pic" sz="quarter" idx="11"/>
          </p:nvPr>
        </p:nvSpPr>
        <p:spPr>
          <a:xfrm>
            <a:off x="3727111" y="1348507"/>
            <a:ext cx="1600494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4" name="Rectangle 6"/>
          <p:cNvSpPr>
            <a:spLocks noGrp="1"/>
          </p:cNvSpPr>
          <p:nvPr>
            <p:ph type="body" sz="quarter" idx="62" hasCustomPrompt="1"/>
          </p:nvPr>
        </p:nvSpPr>
        <p:spPr>
          <a:xfrm>
            <a:off x="3727111" y="2652932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(not bold)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 flipV="1">
            <a:off x="3727112" y="2544821"/>
            <a:ext cx="1600493" cy="745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4" name="Rectangle 8"/>
          <p:cNvSpPr>
            <a:spLocks noGrp="1"/>
          </p:cNvSpPr>
          <p:nvPr>
            <p:ph type="pic" sz="quarter" idx="71"/>
          </p:nvPr>
        </p:nvSpPr>
        <p:spPr>
          <a:xfrm>
            <a:off x="3727111" y="3148707"/>
            <a:ext cx="1600494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5" name="Rectangle 8"/>
          <p:cNvSpPr>
            <a:spLocks noGrp="1"/>
          </p:cNvSpPr>
          <p:nvPr>
            <p:ph type="pic" sz="quarter" idx="72"/>
          </p:nvPr>
        </p:nvSpPr>
        <p:spPr>
          <a:xfrm>
            <a:off x="5416426" y="3148707"/>
            <a:ext cx="1579902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6" name="Rectangle 8"/>
          <p:cNvSpPr>
            <a:spLocks noGrp="1"/>
          </p:cNvSpPr>
          <p:nvPr>
            <p:ph type="pic" sz="quarter" idx="73"/>
          </p:nvPr>
        </p:nvSpPr>
        <p:spPr>
          <a:xfrm>
            <a:off x="7085150" y="3148707"/>
            <a:ext cx="1588710" cy="1182088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7" name="Rectangle 8"/>
          <p:cNvSpPr>
            <a:spLocks noGrp="1"/>
          </p:cNvSpPr>
          <p:nvPr>
            <p:ph type="pic" sz="quarter" idx="74"/>
          </p:nvPr>
        </p:nvSpPr>
        <p:spPr>
          <a:xfrm>
            <a:off x="2107809" y="3148707"/>
            <a:ext cx="1530481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8" name="Rectangle 8"/>
          <p:cNvSpPr>
            <a:spLocks noGrp="1"/>
          </p:cNvSpPr>
          <p:nvPr>
            <p:ph type="pic" sz="quarter" idx="75"/>
          </p:nvPr>
        </p:nvSpPr>
        <p:spPr>
          <a:xfrm>
            <a:off x="467432" y="3148707"/>
            <a:ext cx="1551556" cy="1182088"/>
          </a:xfrm>
          <a:prstGeom prst="rect">
            <a:avLst/>
          </a:prstGeom>
          <a:solidFill>
            <a:schemeClr val="bg1"/>
          </a:solidFill>
          <a:ln w="38100" cap="sq" cmpd="sng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1100" i="0" baseline="0">
                <a:solidFill>
                  <a:srgbClr val="3C3C3C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9" name="Rectangle 6"/>
          <p:cNvSpPr>
            <a:spLocks noGrp="1"/>
          </p:cNvSpPr>
          <p:nvPr>
            <p:ph type="body" sz="quarter" idx="76" hasCustomPrompt="1"/>
          </p:nvPr>
        </p:nvSpPr>
        <p:spPr>
          <a:xfrm>
            <a:off x="473911" y="445616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(not bold)</a:t>
            </a:r>
          </a:p>
        </p:txBody>
      </p:sp>
      <p:sp>
        <p:nvSpPr>
          <p:cNvPr id="81" name="Rectangle 6"/>
          <p:cNvSpPr>
            <a:spLocks noGrp="1"/>
          </p:cNvSpPr>
          <p:nvPr>
            <p:ph type="body" sz="quarter" idx="78" hasCustomPrompt="1"/>
          </p:nvPr>
        </p:nvSpPr>
        <p:spPr>
          <a:xfrm>
            <a:off x="2107964" y="445616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(not bold)</a:t>
            </a:r>
          </a:p>
        </p:txBody>
      </p:sp>
      <p:sp>
        <p:nvSpPr>
          <p:cNvPr id="82" name="Rectangle 6"/>
          <p:cNvSpPr>
            <a:spLocks noGrp="1"/>
          </p:cNvSpPr>
          <p:nvPr>
            <p:ph type="body" sz="quarter" idx="79" hasCustomPrompt="1"/>
          </p:nvPr>
        </p:nvSpPr>
        <p:spPr>
          <a:xfrm>
            <a:off x="3737950" y="445616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(not bold)</a:t>
            </a:r>
          </a:p>
        </p:txBody>
      </p:sp>
      <p:sp>
        <p:nvSpPr>
          <p:cNvPr id="83" name="Rectangle 6"/>
          <p:cNvSpPr>
            <a:spLocks noGrp="1"/>
          </p:cNvSpPr>
          <p:nvPr>
            <p:ph type="body" sz="quarter" idx="80" hasCustomPrompt="1"/>
          </p:nvPr>
        </p:nvSpPr>
        <p:spPr>
          <a:xfrm>
            <a:off x="5420443" y="445616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(not bold)</a:t>
            </a:r>
          </a:p>
        </p:txBody>
      </p:sp>
      <p:sp>
        <p:nvSpPr>
          <p:cNvPr id="84" name="Rectangle 6"/>
          <p:cNvSpPr>
            <a:spLocks noGrp="1"/>
          </p:cNvSpPr>
          <p:nvPr>
            <p:ph type="body" sz="quarter" idx="81" hasCustomPrompt="1"/>
          </p:nvPr>
        </p:nvSpPr>
        <p:spPr>
          <a:xfrm>
            <a:off x="7092036" y="4456163"/>
            <a:ext cx="1492887" cy="28116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marR="0" indent="0" algn="l" rtl="0" latinLnBrk="0">
              <a:spcBef>
                <a:spcPts val="0"/>
              </a:spcBef>
              <a:spcAft>
                <a:spcPts val="0"/>
              </a:spcAft>
              <a:buFontTx/>
              <a:buNone/>
              <a:defRPr sz="800" b="1" baseline="0">
                <a:solidFill>
                  <a:srgbClr val="000000"/>
                </a:solidFill>
                <a:latin typeface="+mn-lt"/>
                <a:ea typeface="Segoe UI" panose="020B0502040204020203" pitchFamily="34" charset="0"/>
                <a:cs typeface="Segoe UI" panose="020B0502040204020203" pitchFamily="34" charset="0"/>
              </a:defRPr>
            </a:lvl1pPr>
            <a:extLst/>
          </a:lstStyle>
          <a:p>
            <a:pPr lvl="0"/>
            <a:r>
              <a:rPr lang="en-US" dirty="0"/>
              <a:t>Add name (bold)</a:t>
            </a:r>
            <a:br>
              <a:rPr lang="en-US" dirty="0"/>
            </a:br>
            <a:r>
              <a:rPr lang="en-US" dirty="0"/>
              <a:t>Add job title (not bold)</a:t>
            </a:r>
          </a:p>
        </p:txBody>
      </p:sp>
      <p:cxnSp>
        <p:nvCxnSpPr>
          <p:cNvPr id="85" name="Straight Connector 84"/>
          <p:cNvCxnSpPr/>
          <p:nvPr userDrawn="1"/>
        </p:nvCxnSpPr>
        <p:spPr>
          <a:xfrm flipH="1">
            <a:off x="465086" y="4350665"/>
            <a:ext cx="8212308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09677"/>
            <a:ext cx="4824534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(Meet the team slide)</a:t>
            </a:r>
          </a:p>
        </p:txBody>
      </p:sp>
    </p:spTree>
    <p:extLst>
      <p:ext uri="{BB962C8B-B14F-4D97-AF65-F5344CB8AC3E}">
        <p14:creationId xmlns:p14="http://schemas.microsoft.com/office/powerpoint/2010/main" val="19140225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animBg="1"/>
      <p:bldP spid="75" grpId="0" animBg="1"/>
      <p:bldP spid="76" grpId="0"/>
      <p:bldP spid="77" grpId="0" animBg="1"/>
      <p:bldP spid="78" grpId="0" animBg="1"/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 Slide A: Intr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" y="2370024"/>
            <a:ext cx="3814067" cy="112851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lnSpc>
                <a:spcPts val="4400"/>
              </a:lnSpc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None/>
              <a:defRPr sz="4800" b="1" baseline="0"/>
            </a:lvl2pPr>
          </a:lstStyle>
          <a:p>
            <a:pPr lvl="0"/>
            <a:r>
              <a:rPr lang="en-GB" dirty="0"/>
              <a:t>ADD STATEMENT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31667" y="2677512"/>
            <a:ext cx="3744021" cy="33855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supporting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279562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 Slide B: Sector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848896"/>
            <a:ext cx="8206556" cy="11049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4400"/>
              </a:lnSpc>
              <a:defRPr sz="5000" b="1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ADD STATEMENT </a:t>
            </a:r>
            <a:br>
              <a:rPr lang="en-GB" dirty="0"/>
            </a:br>
            <a:r>
              <a:rPr lang="en-GB" dirty="0"/>
              <a:t>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469900" y="409228"/>
            <a:ext cx="8205788" cy="28766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 spc="100" baseline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GB" dirty="0"/>
              <a:t>ADD SECTOR HERE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9900" y="2026856"/>
            <a:ext cx="820578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spcBef>
                <a:spcPts val="0"/>
              </a:spcBef>
              <a:spcAft>
                <a:spcPts val="200"/>
              </a:spcAft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Add project name and location here</a:t>
            </a:r>
          </a:p>
        </p:txBody>
      </p:sp>
    </p:spTree>
    <p:extLst>
      <p:ext uri="{BB962C8B-B14F-4D97-AF65-F5344CB8AC3E}">
        <p14:creationId xmlns:p14="http://schemas.microsoft.com/office/powerpoint/2010/main" val="293602667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>
        <p:tmplLst>
          <p:tmpl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 Slide C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901081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 Slide D: Full page imag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9143999" cy="5014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293910" y="-40989"/>
            <a:ext cx="2268000" cy="973319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36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800" b="0" i="0" cap="none" spc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ADD SECTOR HERE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293910" y="424665"/>
            <a:ext cx="2268000" cy="507665"/>
          </a:xfrm>
          <a:prstGeom prst="rect">
            <a:avLst/>
          </a:prstGeom>
          <a:noFill/>
        </p:spPr>
        <p:txBody>
          <a:bodyPr wrap="square" lIns="180000" tIns="72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name here (bold) and location below (not bold)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91138" y="4729981"/>
            <a:ext cx="3384550" cy="14374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7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sz="700" dirty="0"/>
              <a:t>Add image credit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7074713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 Slide D: Full page imag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 noChangeAspect="1"/>
          </p:cNvSpPr>
          <p:nvPr>
            <p:ph type="pic" sz="quarter" idx="10"/>
          </p:nvPr>
        </p:nvSpPr>
        <p:spPr>
          <a:xfrm>
            <a:off x="-1" y="0"/>
            <a:ext cx="9143999" cy="50141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tabLst>
                <a:tab pos="3140075" algn="l"/>
              </a:tabLst>
              <a:defRPr sz="2000" baseline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88224" y="-40989"/>
            <a:ext cx="2268000" cy="97332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360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800" b="0" i="0" cap="none" spc="0" baseline="0">
                <a:solidFill>
                  <a:srgbClr val="000000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ADD SECTOR HERE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6588224" y="424764"/>
            <a:ext cx="2268000" cy="507567"/>
          </a:xfrm>
          <a:prstGeom prst="rect">
            <a:avLst/>
          </a:prstGeom>
          <a:noFill/>
        </p:spPr>
        <p:txBody>
          <a:bodyPr wrap="square" lIns="180000" tIns="72000" rIns="180000" bIns="18000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project name here (bold) and location below (not bold)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291138" y="4729981"/>
            <a:ext cx="3384550" cy="14374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buNone/>
              <a:defRPr sz="7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 sz="700" dirty="0"/>
              <a:t>Add image credit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506977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2627" y="5318616"/>
            <a:ext cx="2880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 1976-2021 </a:t>
            </a:r>
            <a:r>
              <a:rPr lang="en-US" sz="500" cap="all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BURO</a:t>
            </a:r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HAPPOLD. ALL RIGHTS RESERVED</a:t>
            </a:r>
            <a:endParaRPr lang="en-GB" sz="500" cap="all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2324" y="3145334"/>
            <a:ext cx="6264275" cy="5042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None/>
              <a:defRPr sz="2000" baseline="0">
                <a:latin typeface="+mj-lt"/>
              </a:defRPr>
            </a:lvl1pPr>
            <a:lvl8pPr marL="3543300" indent="-342900">
              <a:buFont typeface="Arial" panose="020B0604020202020204" pitchFamily="34" charset="0"/>
              <a:buChar char="•"/>
              <a:defRPr/>
            </a:lvl8pPr>
          </a:lstStyle>
          <a:p>
            <a:pPr lvl="0"/>
            <a:r>
              <a:rPr lang="en-US" dirty="0"/>
              <a:t>We’d love to hear from you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71848" y="1350964"/>
            <a:ext cx="6260740" cy="1619822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200"/>
              </a:lnSpc>
              <a:defRPr sz="3800" b="1" baseline="0">
                <a:latin typeface="+mn-lt"/>
              </a:defRPr>
            </a:lvl1pPr>
          </a:lstStyle>
          <a:p>
            <a:r>
              <a:rPr lang="en-US" dirty="0"/>
              <a:t>JUMP ON BOARD!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1848" y="4100686"/>
            <a:ext cx="4100152" cy="45713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lang="en-GB" sz="1600" b="1" i="0" kern="1200" cap="none" spc="0" baseline="0" dirty="0">
                <a:solidFill>
                  <a:schemeClr val="tx1"/>
                </a:solidFill>
                <a:latin typeface="+mj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contact name </a:t>
            </a:r>
            <a:br>
              <a:rPr lang="en-US" dirty="0"/>
            </a:br>
            <a:r>
              <a:rPr lang="en-US" dirty="0"/>
              <a:t>and email address </a:t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>
            <a:hlinkClick r:id="rId2"/>
          </p:cNvPr>
          <p:cNvSpPr txBox="1"/>
          <p:nvPr userDrawn="1"/>
        </p:nvSpPr>
        <p:spPr>
          <a:xfrm>
            <a:off x="468313" y="4816232"/>
            <a:ext cx="237626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b="1" dirty="0">
                <a:latin typeface="+mn-lt"/>
              </a:rPr>
              <a:t>www.burohappold.com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37A639-A27E-409A-BD46-8179CB5DF1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" y="572130"/>
            <a:ext cx="1815193" cy="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4724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3: Du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2627" y="5318616"/>
            <a:ext cx="288000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 1976-2021 </a:t>
            </a:r>
            <a:r>
              <a:rPr lang="en-US" sz="500" cap="all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BURO</a:t>
            </a:r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HAPPOLD. ALL RIGHTS RESERVED</a:t>
            </a:r>
            <a:endParaRPr lang="en-GB" sz="500" cap="all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Freeform 1"/>
          <p:cNvSpPr/>
          <p:nvPr userDrawn="1"/>
        </p:nvSpPr>
        <p:spPr>
          <a:xfrm>
            <a:off x="3851919" y="0"/>
            <a:ext cx="5299007" cy="5721927"/>
          </a:xfrm>
          <a:custGeom>
            <a:avLst/>
            <a:gdLst>
              <a:gd name="connsiteX0" fmla="*/ 1420091 w 5999018"/>
              <a:gd name="connsiteY0" fmla="*/ 0 h 5742709"/>
              <a:gd name="connsiteX1" fmla="*/ 0 w 5999018"/>
              <a:gd name="connsiteY1" fmla="*/ 5742709 h 5742709"/>
              <a:gd name="connsiteX2" fmla="*/ 5999018 w 5999018"/>
              <a:gd name="connsiteY2" fmla="*/ 5742709 h 5742709"/>
              <a:gd name="connsiteX3" fmla="*/ 5999018 w 5999018"/>
              <a:gd name="connsiteY3" fmla="*/ 6927 h 5742709"/>
              <a:gd name="connsiteX4" fmla="*/ 1420091 w 5999018"/>
              <a:gd name="connsiteY4" fmla="*/ 0 h 5742709"/>
              <a:gd name="connsiteX0" fmla="*/ 1616151 w 5999018"/>
              <a:gd name="connsiteY0" fmla="*/ 0 h 5742709"/>
              <a:gd name="connsiteX1" fmla="*/ 0 w 5999018"/>
              <a:gd name="connsiteY1" fmla="*/ 5742709 h 5742709"/>
              <a:gd name="connsiteX2" fmla="*/ 5999018 w 5999018"/>
              <a:gd name="connsiteY2" fmla="*/ 5742709 h 5742709"/>
              <a:gd name="connsiteX3" fmla="*/ 5999018 w 5999018"/>
              <a:gd name="connsiteY3" fmla="*/ 6927 h 5742709"/>
              <a:gd name="connsiteX4" fmla="*/ 1616151 w 5999018"/>
              <a:gd name="connsiteY4" fmla="*/ 0 h 574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9018" h="5742709">
                <a:moveTo>
                  <a:pt x="1616151" y="0"/>
                </a:moveTo>
                <a:lnTo>
                  <a:pt x="0" y="5742709"/>
                </a:lnTo>
                <a:lnTo>
                  <a:pt x="5999018" y="5742709"/>
                </a:lnTo>
                <a:lnTo>
                  <a:pt x="5999018" y="6927"/>
                </a:lnTo>
                <a:lnTo>
                  <a:pt x="1616151" y="0"/>
                </a:lnTo>
                <a:close/>
              </a:path>
            </a:pathLst>
          </a:cu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77022" y="3453884"/>
            <a:ext cx="6264275" cy="504254"/>
          </a:xfrm>
          <a:prstGeom prst="rect">
            <a:avLst/>
          </a:prstGeom>
        </p:spPr>
        <p:txBody>
          <a:bodyPr lIns="0" tIns="252000" rIns="0" bIns="0"/>
          <a:lstStyle>
            <a:lvl1pPr marL="0" indent="0">
              <a:lnSpc>
                <a:spcPts val="1700"/>
              </a:lnSpc>
              <a:spcBef>
                <a:spcPts val="0"/>
              </a:spcBef>
              <a:spcAft>
                <a:spcPts val="900"/>
              </a:spcAft>
              <a:buNone/>
              <a:defRPr sz="1600" baseline="0"/>
            </a:lvl1pPr>
            <a:lvl8pPr marL="3543300" indent="-342900">
              <a:buFont typeface="Arial" panose="020B0604020202020204" pitchFamily="34" charset="0"/>
              <a:buChar char="•"/>
              <a:defRPr/>
            </a:lvl8pPr>
          </a:lstStyle>
          <a:p>
            <a:pPr lvl="0"/>
            <a:r>
              <a:rPr lang="en-US" dirty="0"/>
              <a:t>Add descriptive secondary line</a:t>
            </a:r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471848" y="2149862"/>
            <a:ext cx="6260740" cy="140943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lnSpc>
                <a:spcPts val="4000"/>
              </a:lnSpc>
              <a:defRPr sz="3800" b="1">
                <a:latin typeface="+mn-lt"/>
              </a:defRPr>
            </a:lvl1pPr>
          </a:lstStyle>
          <a:p>
            <a:r>
              <a:rPr lang="en-US" dirty="0"/>
              <a:t>Add engaging title here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7022" y="1346630"/>
            <a:ext cx="1583407" cy="58039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ctr">
              <a:lnSpc>
                <a:spcPts val="1000"/>
              </a:lnSpc>
              <a:buNone/>
              <a:defRPr sz="800" baseline="0"/>
            </a:lvl1pPr>
          </a:lstStyle>
          <a:p>
            <a:r>
              <a:rPr lang="en-GB" sz="1000" dirty="0"/>
              <a:t>Insert partner logo here. Keep width equal to </a:t>
            </a:r>
            <a:r>
              <a:rPr lang="en-GB" sz="1000" dirty="0" err="1"/>
              <a:t>BH</a:t>
            </a:r>
            <a:r>
              <a:rPr lang="en-GB" sz="1000" dirty="0"/>
              <a:t> logo where possible. </a:t>
            </a:r>
            <a:br>
              <a:rPr lang="en-GB" sz="1000" dirty="0"/>
            </a:br>
            <a:r>
              <a:rPr lang="en-GB" sz="1000" dirty="0"/>
              <a:t>Align top with red margin.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75782" y="4845148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400" b="1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date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B1DFB09-E090-4AC9-BD2F-6BF846042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782" y="4596524"/>
            <a:ext cx="2664767" cy="17294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lang="en-GB" sz="1200" b="0" i="0" kern="1200" cap="none" spc="0" baseline="0" dirty="0">
                <a:solidFill>
                  <a:schemeClr val="tx1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en-US" dirty="0"/>
              <a:t>Add document number if applicable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34D1F4-EC37-4BAC-8763-30026DBF5A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" y="572130"/>
            <a:ext cx="1815193" cy="57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9092"/>
      </p:ext>
    </p:extLst>
  </p:cSld>
  <p:clrMapOvr>
    <a:masterClrMapping/>
  </p:clrMapOvr>
  <p:transition>
    <p:wipe dir="r"/>
  </p:transition>
  <p:extLst>
    <p:ext uri="{DCECCB84-F9BA-43D5-87BE-67443E8EF086}">
      <p15:sldGuideLst xmlns:p15="http://schemas.microsoft.com/office/powerpoint/2012/main">
        <p15:guide id="1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A/sign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467547" y="414946"/>
            <a:ext cx="4824533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l">
              <a:defRPr sz="2000" b="1" i="0" cap="none" spc="0" baseline="0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heading here </a:t>
            </a:r>
            <a:br>
              <a:rPr lang="en-GB" dirty="0"/>
            </a:br>
            <a:r>
              <a:rPr lang="en-GB" dirty="0"/>
              <a:t>(QA/signatures slide)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75677" y="2497460"/>
            <a:ext cx="5536483" cy="25206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 – </a:t>
            </a:r>
            <a:br>
              <a:rPr lang="en-US" dirty="0"/>
            </a:br>
            <a:r>
              <a:rPr lang="en-US" dirty="0"/>
              <a:t>ready made slide with preset table can be found in 1a Standard Template [with guidance notes] ppt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AE733-E00C-4AB3-A3A4-F58D6D5F0F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041" y="1352362"/>
            <a:ext cx="5516611" cy="10010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300"/>
              </a:lnSpc>
              <a:spcAft>
                <a:spcPts val="400"/>
              </a:spcAft>
              <a:buClr>
                <a:schemeClr val="accent2"/>
              </a:buClr>
              <a:buFont typeface="Wingdings" panose="05000000000000000000" pitchFamily="2" charset="2"/>
              <a:buNone/>
              <a:defRPr sz="1000"/>
            </a:lvl1pPr>
            <a:lvl2pPr marL="180000" indent="-180000">
              <a:buClr>
                <a:schemeClr val="accent2"/>
              </a:buClr>
              <a:buFont typeface="Wingdings" panose="05000000000000000000" pitchFamily="2" charset="2"/>
              <a:buChar char="§"/>
              <a:defRPr sz="1050"/>
            </a:lvl2pPr>
            <a:lvl3pPr marL="0" indent="0">
              <a:buClr>
                <a:schemeClr val="accent2"/>
              </a:buClr>
              <a:buFont typeface="Wingdings" panose="05000000000000000000" pitchFamily="2" charset="2"/>
              <a:buNone/>
              <a:defRPr sz="1050"/>
            </a:lvl3pPr>
            <a:lvl4pPr marL="0" indent="0">
              <a:buClr>
                <a:schemeClr val="accent2"/>
              </a:buClr>
              <a:buFont typeface="Wingdings" panose="05000000000000000000" pitchFamily="2" charset="2"/>
              <a:buNone/>
              <a:defRPr sz="1050"/>
            </a:lvl4pPr>
            <a:lvl5pPr marL="0" indent="0">
              <a:buClr>
                <a:schemeClr val="accent2"/>
              </a:buClr>
              <a:buFont typeface="Wingdings" panose="05000000000000000000" pitchFamily="2" charset="2"/>
              <a:buNone/>
              <a:defRPr sz="1050"/>
            </a:lvl5pPr>
          </a:lstStyle>
          <a:p>
            <a:pPr lvl="0"/>
            <a:r>
              <a:rPr lang="en-US" dirty="0"/>
              <a:t>Add the following text: </a:t>
            </a:r>
            <a:r>
              <a:rPr lang="en-GB" sz="1050" dirty="0"/>
              <a:t>This report has been prepared for the sole benefit, use and information of [insert client name] for the purposes set out in the report or instructions commissioning it. The liability of </a:t>
            </a:r>
            <a:r>
              <a:rPr lang="en-GB" sz="1050" dirty="0" err="1"/>
              <a:t>Buro</a:t>
            </a:r>
            <a:r>
              <a:rPr lang="en-GB" sz="1050" dirty="0"/>
              <a:t> Happold Limited in respect of the information contained in the report will not extend to any third party.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20135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 slide: Green pattern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1129308"/>
            <a:ext cx="9144000" cy="2880319"/>
          </a:xfrm>
          <a:prstGeom prst="rect">
            <a:avLst/>
          </a:prstGeom>
          <a:solidFill>
            <a:schemeClr val="bg1"/>
          </a:solidFill>
        </p:spPr>
        <p:txBody>
          <a:bodyPr wrap="square" lIns="1800000" tIns="144000" rIns="1800000" bIns="144000" anchor="ctr" anchorCtr="0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Add intro text here</a:t>
            </a:r>
            <a:r>
              <a:rPr lang="en-GB" dirty="0"/>
              <a:t> providing a broad overview of your presentation. </a:t>
            </a:r>
            <a:br>
              <a:rPr lang="en-GB" dirty="0"/>
            </a:br>
            <a:r>
              <a:rPr lang="en-GB" dirty="0"/>
              <a:t>For best practice, only use slide layout once. Keep text to a maximum of six lines or 40 words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6143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ext slide: Black pattern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129308"/>
            <a:ext cx="9144000" cy="2880319"/>
          </a:xfrm>
          <a:prstGeom prst="rect">
            <a:avLst/>
          </a:prstGeom>
          <a:solidFill>
            <a:schemeClr val="bg1"/>
          </a:solidFill>
        </p:spPr>
        <p:txBody>
          <a:bodyPr wrap="square" lIns="1800000" tIns="144000" rIns="1800000" bIns="144000" anchor="ctr" anchorCtr="0">
            <a:noAutofit/>
          </a:bodyPr>
          <a:lstStyle>
            <a:lvl1pPr algn="l">
              <a:defRPr sz="2400" b="1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GB" dirty="0"/>
              <a:t>Add intro text here providing a broad overview of your presentation. </a:t>
            </a:r>
            <a:br>
              <a:rPr lang="en-GB" dirty="0"/>
            </a:br>
            <a:r>
              <a:rPr lang="en-GB" dirty="0"/>
              <a:t>For best practice, only use slide layout once. Keep text to a maximum of six lines or 40 words</a:t>
            </a:r>
            <a:r>
              <a:rPr lang="en-US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91793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/section title slide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530" y="703276"/>
            <a:ext cx="6979790" cy="3594384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cap="all" spc="20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45720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>
                <a:solidFill>
                  <a:srgbClr val="3C3C3C"/>
                </a:solidFill>
              </a:defRPr>
            </a:lvl2pPr>
            <a:lvl3pPr marL="91440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3C3C3C"/>
                </a:solidFill>
              </a:defRPr>
            </a:lvl3pPr>
            <a:lvl4pPr>
              <a:defRPr sz="2000">
                <a:solidFill>
                  <a:srgbClr val="3C3C3C"/>
                </a:solidFill>
              </a:defRPr>
            </a:lvl4pPr>
            <a:lvl5pPr>
              <a:defRPr sz="20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ADD new section heading here or engaging statement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83205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ivider/section title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018088"/>
          </a:xfrm>
          <a:prstGeom prst="rect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2530" y="697260"/>
            <a:ext cx="6979790" cy="360040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000" b="1" cap="all" spc="200" baseline="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  <a:lvl2pPr marL="45720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2000">
                <a:solidFill>
                  <a:srgbClr val="3C3C3C"/>
                </a:solidFill>
              </a:defRPr>
            </a:lvl2pPr>
            <a:lvl3pPr marL="914400" marR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2000">
                <a:solidFill>
                  <a:srgbClr val="3C3C3C"/>
                </a:solidFill>
              </a:defRPr>
            </a:lvl3pPr>
            <a:lvl4pPr>
              <a:defRPr sz="2000">
                <a:solidFill>
                  <a:srgbClr val="3C3C3C"/>
                </a:solidFill>
              </a:defRPr>
            </a:lvl4pPr>
            <a:lvl5pPr>
              <a:defRPr sz="2000">
                <a:solidFill>
                  <a:srgbClr val="3C3C3C"/>
                </a:solidFill>
              </a:defRPr>
            </a:lvl5pPr>
          </a:lstStyle>
          <a:p>
            <a:pPr lvl="0"/>
            <a:r>
              <a:rPr lang="en-US" dirty="0"/>
              <a:t>ADD new section heading here or engaging statement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92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5026555"/>
            <a:ext cx="9144000" cy="6948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76928" y="5263368"/>
            <a:ext cx="259568" cy="22430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fld id="{9CA745CD-3612-4869-A47A-60441A1959B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795368" y="5337488"/>
            <a:ext cx="288032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COPYRIGHT © 1976-2021 </a:t>
            </a:r>
            <a:r>
              <a:rPr lang="en-US" sz="500" cap="all" dirty="0" err="1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BURO</a:t>
            </a:r>
            <a:r>
              <a:rPr lang="en-US" sz="500" cap="all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HAPPOLD. ALL RIGHTS RESERVED</a:t>
            </a:r>
            <a:endParaRPr lang="en-GB" sz="500" cap="all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0AD17-0D76-4929-B872-0ABE8504EA3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2980" y="5177206"/>
            <a:ext cx="1296000" cy="41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2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997" r:id="rId2"/>
    <p:sldLayoutId id="2147483853" r:id="rId3"/>
    <p:sldLayoutId id="2147484005" r:id="rId4"/>
    <p:sldLayoutId id="2147484021" r:id="rId5"/>
    <p:sldLayoutId id="2147483834" r:id="rId6"/>
    <p:sldLayoutId id="2147484004" r:id="rId7"/>
    <p:sldLayoutId id="2147483854" r:id="rId8"/>
    <p:sldLayoutId id="2147484003" r:id="rId9"/>
    <p:sldLayoutId id="2147483938" r:id="rId10"/>
    <p:sldLayoutId id="2147483998" r:id="rId11"/>
    <p:sldLayoutId id="2147484012" r:id="rId12"/>
    <p:sldLayoutId id="2147483837" r:id="rId13"/>
    <p:sldLayoutId id="2147484002" r:id="rId14"/>
    <p:sldLayoutId id="2147484007" r:id="rId15"/>
    <p:sldLayoutId id="2147484009" r:id="rId16"/>
    <p:sldLayoutId id="2147484011" r:id="rId17"/>
    <p:sldLayoutId id="2147483841" r:id="rId18"/>
    <p:sldLayoutId id="2147483842" r:id="rId19"/>
    <p:sldLayoutId id="2147483843" r:id="rId20"/>
    <p:sldLayoutId id="2147483844" r:id="rId21"/>
    <p:sldLayoutId id="2147484022" r:id="rId22"/>
    <p:sldLayoutId id="2147483845" r:id="rId23"/>
    <p:sldLayoutId id="2147483846" r:id="rId24"/>
    <p:sldLayoutId id="2147484013" r:id="rId25"/>
    <p:sldLayoutId id="2147484014" r:id="rId26"/>
    <p:sldLayoutId id="2147483847" r:id="rId27"/>
    <p:sldLayoutId id="2147483848" r:id="rId28"/>
    <p:sldLayoutId id="2147483849" r:id="rId29"/>
    <p:sldLayoutId id="2147484010" r:id="rId30"/>
    <p:sldLayoutId id="2147484015" r:id="rId31"/>
    <p:sldLayoutId id="2147484016" r:id="rId32"/>
    <p:sldLayoutId id="2147484017" r:id="rId33"/>
    <p:sldLayoutId id="2147484018" r:id="rId34"/>
    <p:sldLayoutId id="2147484019" r:id="rId35"/>
    <p:sldLayoutId id="2147484020" r:id="rId36"/>
    <p:sldLayoutId id="2147484001" r:id="rId37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1" userDrawn="1">
          <p15:clr>
            <a:srgbClr val="F26B43"/>
          </p15:clr>
        </p15:guide>
        <p15:guide id="2" pos="296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orient="horz" pos="847" userDrawn="1">
          <p15:clr>
            <a:srgbClr val="F26B43"/>
          </p15:clr>
        </p15:guide>
        <p15:guide id="5" orient="horz" pos="33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47B75-3A9A-47D0-ACFF-85E360B5F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13 July 2022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9372925-A7CE-451B-BD3E-A6B09B1D7CC8}"/>
              </a:ext>
            </a:extLst>
          </p:cNvPr>
          <p:cNvSpPr txBox="1">
            <a:spLocks/>
          </p:cNvSpPr>
          <p:nvPr/>
        </p:nvSpPr>
        <p:spPr>
          <a:xfrm>
            <a:off x="471848" y="2137420"/>
            <a:ext cx="6260740" cy="16733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8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/>
              <a:t>Establishing a net zero carbon strategy</a:t>
            </a:r>
          </a:p>
          <a:p>
            <a:pPr fontAlgn="auto">
              <a:spcAft>
                <a:spcPts val="0"/>
              </a:spcAft>
            </a:pPr>
            <a:r>
              <a:rPr lang="en-GB" sz="1600" dirty="0"/>
              <a:t>Session 12 - Plenary: Bumpy road to 2050</a:t>
            </a:r>
            <a:endParaRPr lang="en-GB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986268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4824533" cy="307777"/>
          </a:xfrm>
        </p:spPr>
        <p:txBody>
          <a:bodyPr/>
          <a:lstStyle/>
          <a:p>
            <a:r>
              <a:rPr lang="en-GB" dirty="0"/>
              <a:t>The impact of grant funding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1711097"/>
            <a:ext cx="2454073" cy="1677629"/>
          </a:xfrm>
        </p:spPr>
        <p:txBody>
          <a:bodyPr/>
          <a:lstStyle/>
          <a:p>
            <a:r>
              <a:rPr lang="en-GB" sz="1400" dirty="0"/>
              <a:t>The models here include an injection of </a:t>
            </a:r>
            <a:r>
              <a:rPr lang="en-GB" sz="1400" b="1" dirty="0"/>
              <a:t>50% capex grant funding</a:t>
            </a:r>
          </a:p>
          <a:p>
            <a:endParaRPr lang="en-GB" sz="1400" dirty="0"/>
          </a:p>
          <a:p>
            <a:r>
              <a:rPr lang="en-GB" sz="1400" dirty="0"/>
              <a:t>Still long paybacks - the  EPC C scenario pays back within 30 years with a project IRR of 2.2%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F0BF3-A625-47D9-BFEB-E3A0A631E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377" y="1214262"/>
            <a:ext cx="5381336" cy="327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25859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6" y="410829"/>
            <a:ext cx="8352925" cy="307777"/>
          </a:xfrm>
        </p:spPr>
        <p:txBody>
          <a:bodyPr/>
          <a:lstStyle/>
          <a:p>
            <a:r>
              <a:rPr lang="en-GB" dirty="0"/>
              <a:t>Combining grant funding with low cost debt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2021143"/>
            <a:ext cx="2699383" cy="1677629"/>
          </a:xfrm>
        </p:spPr>
        <p:txBody>
          <a:bodyPr/>
          <a:lstStyle/>
          <a:p>
            <a:r>
              <a:rPr lang="en-GB" sz="1400" dirty="0"/>
              <a:t>The models here include an the 50% capex grant funding as well as bond to debt fund 70% of the remaining capital</a:t>
            </a:r>
          </a:p>
          <a:p>
            <a:endParaRPr lang="en-GB" sz="1400" dirty="0"/>
          </a:p>
          <a:p>
            <a:r>
              <a:rPr lang="en-GB" sz="1400" dirty="0"/>
              <a:t>Start to see </a:t>
            </a:r>
            <a:r>
              <a:rPr lang="en-GB" sz="1400" b="1" dirty="0"/>
              <a:t>viable equity IRRs of around 5%</a:t>
            </a:r>
            <a:r>
              <a:rPr lang="en-GB" sz="1400" dirty="0"/>
              <a:t> with a low interest bond (&lt;1%)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A8ECAD-0F44-4D11-91BD-A5D6948E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656" y="1921396"/>
            <a:ext cx="5111797" cy="236051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FA9614-9B7F-475E-B1F7-626A401BF0D5}"/>
              </a:ext>
            </a:extLst>
          </p:cNvPr>
          <p:cNvSpPr/>
          <p:nvPr/>
        </p:nvSpPr>
        <p:spPr>
          <a:xfrm>
            <a:off x="4081346" y="2413909"/>
            <a:ext cx="795454" cy="535259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367040-243E-475E-AFC5-548F20AA7363}"/>
              </a:ext>
            </a:extLst>
          </p:cNvPr>
          <p:cNvSpPr txBox="1"/>
          <p:nvPr/>
        </p:nvSpPr>
        <p:spPr>
          <a:xfrm>
            <a:off x="3665034" y="1336428"/>
            <a:ext cx="1628078" cy="36933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Attractive equity IRRs at &lt;1% bond interest rate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DA07AD2-87DF-455C-83B6-00498966AA28}"/>
              </a:ext>
            </a:extLst>
          </p:cNvPr>
          <p:cNvCxnSpPr>
            <a:stCxn id="9" idx="2"/>
          </p:cNvCxnSpPr>
          <p:nvPr/>
        </p:nvCxnSpPr>
        <p:spPr>
          <a:xfrm>
            <a:off x="4479073" y="1705760"/>
            <a:ext cx="0" cy="708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35409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6817916" cy="307777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1331955"/>
            <a:ext cx="4431555" cy="2630444"/>
          </a:xfrm>
        </p:spPr>
        <p:txBody>
          <a:bodyPr/>
          <a:lstStyle/>
          <a:p>
            <a:r>
              <a:rPr lang="en-GB" sz="1400" dirty="0"/>
              <a:t>Social housing in the UK is typically more energy efficient than private housing, but the </a:t>
            </a:r>
            <a:r>
              <a:rPr lang="en-GB" sz="1400" b="1" dirty="0"/>
              <a:t>decarbonisation of heat </a:t>
            </a:r>
            <a:r>
              <a:rPr lang="en-GB" sz="1400" dirty="0"/>
              <a:t>presents a significant challenge</a:t>
            </a:r>
          </a:p>
          <a:p>
            <a:endParaRPr lang="en-GB" sz="1400" dirty="0"/>
          </a:p>
          <a:p>
            <a:r>
              <a:rPr lang="en-GB" sz="1400" dirty="0"/>
              <a:t>The finances around retrofit are extremely challenging – with a </a:t>
            </a:r>
            <a:r>
              <a:rPr lang="en-GB" sz="1400" b="1" dirty="0"/>
              <a:t>combination of grants and borrowing required </a:t>
            </a:r>
            <a:r>
              <a:rPr lang="en-GB" sz="1400" dirty="0"/>
              <a:t>to give a financially viable project</a:t>
            </a:r>
          </a:p>
          <a:p>
            <a:endParaRPr lang="en-GB" sz="1400" dirty="0"/>
          </a:p>
          <a:p>
            <a:r>
              <a:rPr lang="en-GB" sz="1400" dirty="0"/>
              <a:t>Borrowing from the </a:t>
            </a:r>
            <a:r>
              <a:rPr lang="en-GB" sz="1400" b="1" dirty="0"/>
              <a:t>capital markets for retrofit investment must be unlocked</a:t>
            </a:r>
            <a:r>
              <a:rPr lang="en-GB" sz="1400" dirty="0"/>
              <a:t>, leveraging the current strength of the green bonds market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8" name="Picture 12" descr="Thamesmead-5757.jpg">
            <a:extLst>
              <a:ext uri="{FF2B5EF4-FFF2-40B4-BE49-F238E27FC236}">
                <a16:creationId xmlns:a16="http://schemas.microsoft.com/office/drawing/2014/main" id="{9AB7AEEE-5774-45E1-9D9B-2DD3031753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522" t="-500" r="33588" b="500"/>
          <a:stretch/>
        </p:blipFill>
        <p:spPr bwMode="auto">
          <a:xfrm>
            <a:off x="5364088" y="1331955"/>
            <a:ext cx="2264455" cy="325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741510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/>
              <a:t>We’d love to hear from you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Duncan Price</a:t>
            </a:r>
          </a:p>
          <a:p>
            <a:r>
              <a:rPr lang="en-GB" dirty="0"/>
              <a:t>duncan.price@burohappold.com</a:t>
            </a:r>
          </a:p>
        </p:txBody>
      </p:sp>
    </p:spTree>
    <p:extLst>
      <p:ext uri="{BB962C8B-B14F-4D97-AF65-F5344CB8AC3E}">
        <p14:creationId xmlns:p14="http://schemas.microsoft.com/office/powerpoint/2010/main" val="190222693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5472605" cy="307777"/>
          </a:xfrm>
        </p:spPr>
        <p:txBody>
          <a:bodyPr/>
          <a:lstStyle/>
          <a:p>
            <a:r>
              <a:rPr lang="en-GB" dirty="0"/>
              <a:t>NZC definitions and 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715122-10EC-4A23-B2D7-2D69ECEC9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40" y="1141458"/>
            <a:ext cx="2566416" cy="3672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E2D4C-9834-48F4-963C-6B17CF88B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795" y="1178112"/>
            <a:ext cx="2575562" cy="3644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845BA1-6B97-45FA-9787-795080BE8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2397" y="4309810"/>
            <a:ext cx="2496551" cy="7079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6FE08E6-7B34-437E-A31A-732D3884FB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069" y="2569458"/>
            <a:ext cx="2844931" cy="16002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D926A0E-989E-4772-B871-C50C46F2CF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377" y="1190321"/>
            <a:ext cx="1841654" cy="115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95375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5854D13-F5C4-49E2-BB1D-744CF31D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4824533" cy="307777"/>
          </a:xfrm>
        </p:spPr>
        <p:txBody>
          <a:bodyPr/>
          <a:lstStyle/>
          <a:p>
            <a:r>
              <a:rPr lang="en-GB" dirty="0"/>
              <a:t>Funding the transition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BD2F81-7866-493F-A678-7726E0858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10060"/>
            <a:ext cx="2445782" cy="3494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95445-DB0B-4DBB-AD39-4835AF90A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7" y="1474748"/>
            <a:ext cx="3402136" cy="276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0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8" y="410829"/>
            <a:ext cx="7416820" cy="307777"/>
          </a:xfrm>
        </p:spPr>
        <p:txBody>
          <a:bodyPr/>
          <a:lstStyle/>
          <a:p>
            <a:r>
              <a:rPr lang="en-GB" dirty="0"/>
              <a:t>The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3BF872-71E0-4ACE-8CD6-2FE7C3A7E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0"/>
            <a:ext cx="826928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74829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8" y="410829"/>
            <a:ext cx="7416820" cy="307777"/>
          </a:xfrm>
        </p:spPr>
        <p:txBody>
          <a:bodyPr/>
          <a:lstStyle/>
          <a:p>
            <a:r>
              <a:rPr lang="en-GB" dirty="0"/>
              <a:t>The Challenge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DF9CF0-693D-4FDC-AF61-581A7CDAA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64289"/>
            <a:ext cx="4068365" cy="398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29548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5472605" cy="307777"/>
          </a:xfrm>
        </p:spPr>
        <p:txBody>
          <a:bodyPr/>
          <a:lstStyle/>
          <a:p>
            <a:r>
              <a:rPr lang="en-GB" dirty="0"/>
              <a:t>Retrofit scenarios &amp; capital cost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1474449"/>
            <a:ext cx="3159056" cy="1677629"/>
          </a:xfrm>
        </p:spPr>
        <p:txBody>
          <a:bodyPr/>
          <a:lstStyle/>
          <a:p>
            <a:r>
              <a:rPr lang="en-GB" sz="1400" dirty="0"/>
              <a:t>4 intervention scenarios modelled vs. baseline of EPC D</a:t>
            </a:r>
          </a:p>
          <a:p>
            <a:endParaRPr lang="en-GB" sz="1400" dirty="0"/>
          </a:p>
          <a:p>
            <a:r>
              <a:rPr lang="en-GB" sz="1400" dirty="0"/>
              <a:t>£25k to upgrade to EPC C via insulation improvements</a:t>
            </a:r>
          </a:p>
          <a:p>
            <a:endParaRPr lang="en-GB" sz="1400" b="1" dirty="0"/>
          </a:p>
          <a:p>
            <a:r>
              <a:rPr lang="en-GB" sz="1400" dirty="0"/>
              <a:t>Upwards of £60k to improve fabric and remove fossil fuels</a:t>
            </a:r>
          </a:p>
          <a:p>
            <a:endParaRPr lang="en-GB" sz="1400" b="1" dirty="0"/>
          </a:p>
          <a:p>
            <a:endParaRPr lang="en-GB" sz="1400" b="1" dirty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0B57A-644A-4718-B5A3-147843666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1"/>
          <a:stretch/>
        </p:blipFill>
        <p:spPr>
          <a:xfrm>
            <a:off x="5137448" y="572772"/>
            <a:ext cx="3159056" cy="352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DE4E538-5865-4135-B1DA-257698732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467" y="3589084"/>
            <a:ext cx="3147595" cy="15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052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B79BA5-F7A3-4CB3-8C92-75554A5F1A36}"/>
              </a:ext>
            </a:extLst>
          </p:cNvPr>
          <p:cNvSpPr/>
          <p:nvPr/>
        </p:nvSpPr>
        <p:spPr>
          <a:xfrm>
            <a:off x="3248722" y="1602783"/>
            <a:ext cx="1701968" cy="764475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D9783D3-D02B-4C41-8355-767C6FB9A621}"/>
              </a:ext>
            </a:extLst>
          </p:cNvPr>
          <p:cNvSpPr/>
          <p:nvPr/>
        </p:nvSpPr>
        <p:spPr>
          <a:xfrm>
            <a:off x="3248723" y="2916766"/>
            <a:ext cx="1701968" cy="764475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E3F991-3E25-4097-8957-B6B1EA657548}"/>
              </a:ext>
            </a:extLst>
          </p:cNvPr>
          <p:cNvSpPr/>
          <p:nvPr/>
        </p:nvSpPr>
        <p:spPr>
          <a:xfrm>
            <a:off x="3152078" y="1756601"/>
            <a:ext cx="1888273" cy="17360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E433D-08D3-4AEC-9EDE-FC0BEB5D7958}"/>
              </a:ext>
            </a:extLst>
          </p:cNvPr>
          <p:cNvSpPr txBox="1"/>
          <p:nvPr/>
        </p:nvSpPr>
        <p:spPr>
          <a:xfrm>
            <a:off x="3285667" y="1668376"/>
            <a:ext cx="1628078" cy="55399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/>
                </a:solidFill>
                <a:latin typeface="+mn-lt"/>
              </a:rPr>
              <a:t>£250 billion</a:t>
            </a:r>
          </a:p>
          <a:p>
            <a:pPr algn="ctr"/>
            <a:r>
              <a:rPr lang="en-GB" sz="1200" dirty="0"/>
              <a:t>Assuming average </a:t>
            </a:r>
            <a:r>
              <a:rPr lang="en-GB" sz="1200" b="1" dirty="0"/>
              <a:t>£50k </a:t>
            </a:r>
            <a:r>
              <a:rPr lang="en-GB" sz="1200" dirty="0"/>
              <a:t>per household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4824533" cy="307777"/>
          </a:xfrm>
        </p:spPr>
        <p:txBody>
          <a:bodyPr/>
          <a:lstStyle/>
          <a:p>
            <a:r>
              <a:rPr lang="en-GB" dirty="0"/>
              <a:t>Cost to decarbonise UK social housing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766" y="1569848"/>
            <a:ext cx="2571985" cy="2831167"/>
          </a:xfrm>
        </p:spPr>
        <p:txBody>
          <a:bodyPr/>
          <a:lstStyle/>
          <a:p>
            <a:r>
              <a:rPr lang="en-GB" sz="1400" dirty="0"/>
              <a:t>Assuming 5 million social rented houses in UK, costs could be up to £250 billion</a:t>
            </a:r>
          </a:p>
          <a:p>
            <a:pPr marL="0" indent="0">
              <a:buNone/>
            </a:pPr>
            <a:endParaRPr lang="en-GB" sz="1400" dirty="0"/>
          </a:p>
          <a:p>
            <a:r>
              <a:rPr lang="en-GB" sz="1400" dirty="0"/>
              <a:t>UK Government’s Social Housing Decarb fund worth £3.8 billion over a decade</a:t>
            </a:r>
          </a:p>
          <a:p>
            <a:endParaRPr lang="en-GB" sz="1400" dirty="0"/>
          </a:p>
          <a:p>
            <a:r>
              <a:rPr lang="en-GB" sz="1400" i="1" dirty="0"/>
              <a:t>Inside Housing</a:t>
            </a:r>
            <a:r>
              <a:rPr lang="en-GB" sz="1400" dirty="0"/>
              <a:t> stated this figure as “</a:t>
            </a:r>
            <a:r>
              <a:rPr lang="en-GB" sz="1400" i="1" dirty="0"/>
              <a:t>anywhere between £12.5bn and £250bn</a:t>
            </a:r>
            <a:r>
              <a:rPr lang="en-GB" sz="1400" dirty="0"/>
              <a:t>”*</a:t>
            </a:r>
            <a:endParaRPr lang="en-GB" sz="1400" i="1" dirty="0"/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DE297-B4DF-4E1B-B849-89AF548D92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91"/>
          <a:stretch/>
        </p:blipFill>
        <p:spPr>
          <a:xfrm>
            <a:off x="5189488" y="1253524"/>
            <a:ext cx="3159056" cy="3522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D7E6D6-5C4E-4A87-B2F1-69E774009E38}"/>
              </a:ext>
            </a:extLst>
          </p:cNvPr>
          <p:cNvCxnSpPr>
            <a:cxnSpLocks/>
          </p:cNvCxnSpPr>
          <p:nvPr/>
        </p:nvCxnSpPr>
        <p:spPr>
          <a:xfrm>
            <a:off x="4950690" y="2147905"/>
            <a:ext cx="446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FD511D-1EDC-4CB2-A837-4C73A734058E}"/>
              </a:ext>
            </a:extLst>
          </p:cNvPr>
          <p:cNvCxnSpPr>
            <a:cxnSpLocks/>
          </p:cNvCxnSpPr>
          <p:nvPr/>
        </p:nvCxnSpPr>
        <p:spPr>
          <a:xfrm>
            <a:off x="4950690" y="3181737"/>
            <a:ext cx="446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62C8145-E533-4FA1-9F68-01FEB15BF97F}"/>
              </a:ext>
            </a:extLst>
          </p:cNvPr>
          <p:cNvSpPr txBox="1"/>
          <p:nvPr/>
        </p:nvSpPr>
        <p:spPr>
          <a:xfrm>
            <a:off x="3285667" y="3017853"/>
            <a:ext cx="1628078" cy="55399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accent6"/>
                </a:solidFill>
                <a:latin typeface="+mn-lt"/>
              </a:rPr>
              <a:t>£125 billion</a:t>
            </a:r>
          </a:p>
          <a:p>
            <a:pPr algn="ctr"/>
            <a:r>
              <a:rPr lang="en-GB" sz="1200" dirty="0"/>
              <a:t>Assuming average </a:t>
            </a:r>
            <a:r>
              <a:rPr lang="en-GB" sz="1200" b="1" dirty="0"/>
              <a:t>£25k </a:t>
            </a:r>
            <a:r>
              <a:rPr lang="en-GB" sz="1200" dirty="0"/>
              <a:t>per household</a:t>
            </a:r>
            <a:endParaRPr lang="en-GB" sz="1200" dirty="0">
              <a:latin typeface="+mn-lt"/>
            </a:endParaRPr>
          </a:p>
        </p:txBody>
      </p:sp>
      <p:sp>
        <p:nvSpPr>
          <p:cNvPr id="17" name="Content Placeholder 12">
            <a:extLst>
              <a:ext uri="{FF2B5EF4-FFF2-40B4-BE49-F238E27FC236}">
                <a16:creationId xmlns:a16="http://schemas.microsoft.com/office/drawing/2014/main" id="{BA3030DB-F40F-495B-9DEE-5AF60452D213}"/>
              </a:ext>
            </a:extLst>
          </p:cNvPr>
          <p:cNvSpPr txBox="1">
            <a:spLocks/>
          </p:cNvSpPr>
          <p:nvPr/>
        </p:nvSpPr>
        <p:spPr>
          <a:xfrm>
            <a:off x="3248722" y="3958399"/>
            <a:ext cx="1701968" cy="514339"/>
          </a:xfrm>
          <a:prstGeom prst="rect">
            <a:avLst/>
          </a:prstGeom>
        </p:spPr>
        <p:txBody>
          <a:bodyPr lIns="0" tIns="0" rIns="0" bIns="108000"/>
          <a:lstStyle>
            <a:lvl1pPr marL="216000" marR="0" indent="-216000" algn="l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marR="0" indent="-2160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marR="0" indent="-2160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algn="l" defTabSz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algn="l" defTabSz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kern="1200" baseline="0">
                <a:solidFill>
                  <a:srgbClr val="3C3C3C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000" dirty="0"/>
              <a:t>(Note around 60% of social housing is already EPC C and above)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GB" sz="1400" dirty="0"/>
          </a:p>
          <a:p>
            <a:endParaRPr lang="en-GB" sz="1400" dirty="0"/>
          </a:p>
          <a:p>
            <a:endParaRPr lang="en-GB" sz="14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7061F7C-AF96-42B5-9764-A24C611F436A}"/>
              </a:ext>
            </a:extLst>
          </p:cNvPr>
          <p:cNvCxnSpPr>
            <a:cxnSpLocks/>
          </p:cNvCxnSpPr>
          <p:nvPr/>
        </p:nvCxnSpPr>
        <p:spPr>
          <a:xfrm flipV="1">
            <a:off x="3152078" y="1843669"/>
            <a:ext cx="0" cy="15615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1D51486-2606-495C-B60C-3E40C767BA69}"/>
              </a:ext>
            </a:extLst>
          </p:cNvPr>
          <p:cNvSpPr txBox="1"/>
          <p:nvPr/>
        </p:nvSpPr>
        <p:spPr>
          <a:xfrm>
            <a:off x="3248722" y="2459907"/>
            <a:ext cx="95900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solidFill>
                  <a:schemeClr val="accent6"/>
                </a:solidFill>
                <a:latin typeface="+mn-lt"/>
              </a:rPr>
              <a:t>Potential range of cost</a:t>
            </a:r>
          </a:p>
        </p:txBody>
      </p:sp>
      <p:sp>
        <p:nvSpPr>
          <p:cNvPr id="19" name="Content Placeholder 12">
            <a:extLst>
              <a:ext uri="{FF2B5EF4-FFF2-40B4-BE49-F238E27FC236}">
                <a16:creationId xmlns:a16="http://schemas.microsoft.com/office/drawing/2014/main" id="{DAA42E40-7A76-49CD-9675-19DE0E9151A9}"/>
              </a:ext>
            </a:extLst>
          </p:cNvPr>
          <p:cNvSpPr txBox="1">
            <a:spLocks/>
          </p:cNvSpPr>
          <p:nvPr/>
        </p:nvSpPr>
        <p:spPr>
          <a:xfrm>
            <a:off x="2380301" y="5215494"/>
            <a:ext cx="3654849" cy="396933"/>
          </a:xfrm>
          <a:prstGeom prst="rect">
            <a:avLst/>
          </a:prstGeom>
        </p:spPr>
        <p:txBody>
          <a:bodyPr lIns="0" tIns="0" rIns="0" bIns="108000"/>
          <a:lstStyle>
            <a:lvl1pPr marL="216000" marR="0" indent="-216000" algn="l" defTabSz="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C4D600"/>
              </a:buClr>
              <a:buSzTx/>
              <a:buFont typeface="Wingdings" panose="05000000000000000000" pitchFamily="2" charset="2"/>
              <a:buChar char="§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32000" marR="0" indent="-2160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 baseline="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648000" marR="0" indent="-21600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SzTx/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864000" indent="-216000" algn="l" defTabSz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anose="020B0604020202020204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080000" indent="-216000" algn="l" defTabSz="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C4D600"/>
              </a:buClr>
              <a:buFont typeface="Arial" pitchFamily="34" charset="0"/>
              <a:buChar char="•"/>
              <a:tabLst>
                <a:tab pos="288000" algn="l"/>
                <a:tab pos="594000" algn="l"/>
                <a:tab pos="936000" algn="l"/>
                <a:tab pos="1224000" algn="l"/>
              </a:tabLst>
              <a:defRPr sz="1600" kern="1200">
                <a:solidFill>
                  <a:srgbClr val="00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512000" indent="-2880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rgbClr val="C00000"/>
              </a:buClr>
              <a:buFont typeface="Wingdings" pitchFamily="2" charset="2"/>
              <a:buNone/>
              <a:defRPr sz="1800" kern="1200" baseline="0">
                <a:solidFill>
                  <a:srgbClr val="3C3C3C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dirty="0"/>
              <a:t>*Reference: </a:t>
            </a:r>
            <a:r>
              <a:rPr lang="en-GB" sz="1000" i="1" dirty="0"/>
              <a:t>The cost of net zero: social landlords'’ decarbonisation plans, </a:t>
            </a:r>
            <a:r>
              <a:rPr lang="en-GB" sz="1000" dirty="0"/>
              <a:t>Inside Housing 23/11/2020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40549743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4824533" cy="307777"/>
          </a:xfrm>
        </p:spPr>
        <p:txBody>
          <a:bodyPr/>
          <a:lstStyle/>
          <a:p>
            <a:r>
              <a:rPr lang="en-GB" dirty="0"/>
              <a:t>The carbon savings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1963858"/>
            <a:ext cx="2208746" cy="1677629"/>
          </a:xfrm>
        </p:spPr>
        <p:txBody>
          <a:bodyPr/>
          <a:lstStyle/>
          <a:p>
            <a:r>
              <a:rPr lang="en-GB" sz="1400" dirty="0"/>
              <a:t>Note by 2050 the UK housing stock needs to be fully decarbonised</a:t>
            </a:r>
          </a:p>
          <a:p>
            <a:endParaRPr lang="en-GB" sz="1400" b="1" dirty="0"/>
          </a:p>
          <a:p>
            <a:r>
              <a:rPr lang="en-GB" sz="1400" dirty="0"/>
              <a:t>Retention of any fossil fuels will leave us well short of targets</a:t>
            </a:r>
          </a:p>
          <a:p>
            <a:endParaRPr lang="en-GB" sz="1400" dirty="0"/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0CF53F-ECE8-473A-BC7E-71864F75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650" y="1345580"/>
            <a:ext cx="5007792" cy="287051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A8F410-AB70-4FF4-AB95-4628F74C25BD}"/>
              </a:ext>
            </a:extLst>
          </p:cNvPr>
          <p:cNvCxnSpPr/>
          <p:nvPr/>
        </p:nvCxnSpPr>
        <p:spPr>
          <a:xfrm>
            <a:off x="5233639" y="2914185"/>
            <a:ext cx="483220" cy="527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188EEF5-AC66-4BCF-B1C9-E8CFED8EEF41}"/>
              </a:ext>
            </a:extLst>
          </p:cNvPr>
          <p:cNvSpPr txBox="1"/>
          <p:nvPr/>
        </p:nvSpPr>
        <p:spPr>
          <a:xfrm>
            <a:off x="5516136" y="2802673"/>
            <a:ext cx="148682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>
                <a:latin typeface="+mn-lt"/>
              </a:rPr>
              <a:t>Heat pumps in lieu of boilers</a:t>
            </a:r>
          </a:p>
        </p:txBody>
      </p:sp>
    </p:spTree>
    <p:extLst>
      <p:ext uri="{BB962C8B-B14F-4D97-AF65-F5344CB8AC3E}">
        <p14:creationId xmlns:p14="http://schemas.microsoft.com/office/powerpoint/2010/main" val="1214417595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51919E-7AFF-49EC-B9D9-B5853136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7" y="410829"/>
            <a:ext cx="4824533" cy="307777"/>
          </a:xfrm>
        </p:spPr>
        <p:txBody>
          <a:bodyPr/>
          <a:lstStyle/>
          <a:p>
            <a:r>
              <a:rPr lang="en-GB" dirty="0"/>
              <a:t>Illustrative cashflow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305DEF-66EF-472E-A4E9-E913869E4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CA745CD-3612-4869-A47A-60441A1959B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Content Placeholder 12">
            <a:extLst>
              <a:ext uri="{FF2B5EF4-FFF2-40B4-BE49-F238E27FC236}">
                <a16:creationId xmlns:a16="http://schemas.microsoft.com/office/drawing/2014/main" id="{B853DE90-1722-4F9C-B133-69861BAA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7" y="1740833"/>
            <a:ext cx="2617624" cy="1677629"/>
          </a:xfrm>
        </p:spPr>
        <p:txBody>
          <a:bodyPr/>
          <a:lstStyle/>
          <a:p>
            <a:r>
              <a:rPr lang="en-GB" sz="1400" dirty="0"/>
              <a:t>Focussing on retrofit of terraced house</a:t>
            </a:r>
          </a:p>
          <a:p>
            <a:endParaRPr lang="en-GB" sz="1400" dirty="0"/>
          </a:p>
          <a:p>
            <a:r>
              <a:rPr lang="en-GB" sz="1400" dirty="0"/>
              <a:t>Savings through energy bills do not payback within a realistic timescale</a:t>
            </a:r>
          </a:p>
          <a:p>
            <a:endParaRPr lang="en-GB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7D512A-68E0-4093-82D3-B71E038CD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48" y="1314639"/>
            <a:ext cx="5513464" cy="297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49553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2 x image slide">
  <a:themeElements>
    <a:clrScheme name="Custom 3">
      <a:dk1>
        <a:srgbClr val="000000"/>
      </a:dk1>
      <a:lt1>
        <a:srgbClr val="FFFFFF"/>
      </a:lt1>
      <a:dk2>
        <a:srgbClr val="3F3F3F"/>
      </a:dk2>
      <a:lt2>
        <a:srgbClr val="FFFFFF"/>
      </a:lt2>
      <a:accent1>
        <a:srgbClr val="8F72B0"/>
      </a:accent1>
      <a:accent2>
        <a:srgbClr val="C4D600"/>
      </a:accent2>
      <a:accent3>
        <a:srgbClr val="E63187"/>
      </a:accent3>
      <a:accent4>
        <a:srgbClr val="00B0F0"/>
      </a:accent4>
      <a:accent5>
        <a:srgbClr val="1C3660"/>
      </a:accent5>
      <a:accent6>
        <a:srgbClr val="EB671C"/>
      </a:accent6>
      <a:hlink>
        <a:srgbClr val="000000"/>
      </a:hlink>
      <a:folHlink>
        <a:srgbClr val="8B8B8B"/>
      </a:folHlink>
    </a:clrScheme>
    <a:fontScheme name="Custom 1">
      <a:majorFont>
        <a:latin typeface="Segoe UI"/>
        <a:ea typeface=""/>
        <a:cs typeface="Segoe UI"/>
      </a:majorFont>
      <a:minorFont>
        <a:latin typeface="Segoe UI"/>
        <a:ea typeface="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_Standard Template [blank] 2021 v01.pptx" id="{94BE72E1-6794-484D-B0B2-8484ED176E79}" vid="{66D15344-BD73-4CE4-9F4F-4A4B23383A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H Projects" ma:contentTypeID="0x010100A2F43541753C1741B1A86A7081BCFBEA0081165F66C16E474EAB4D164B34658472" ma:contentTypeVersion="17" ma:contentTypeDescription="Create a new document." ma:contentTypeScope="" ma:versionID="523a20e3ed7e9bf267fa7902603e2ef8">
  <xsd:schema xmlns:xsd="http://www.w3.org/2001/XMLSchema" xmlns:xs="http://www.w3.org/2001/XMLSchema" xmlns:p="http://schemas.microsoft.com/office/2006/metadata/properties" xmlns:ns2="8f7a92c5-f891-48be-92b1-40f67a03cf11" xmlns:ns3="7cd4d941-c58c-40c0-86f7-9ced17b6a0b5" targetNamespace="http://schemas.microsoft.com/office/2006/metadata/properties" ma:root="true" ma:fieldsID="b6d08a1ac6c4da9be3898d5abe7bc100" ns2:_="" ns3:_="">
    <xsd:import namespace="8f7a92c5-f891-48be-92b1-40f67a03cf11"/>
    <xsd:import namespace="7cd4d941-c58c-40c0-86f7-9ced17b6a0b5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ob290d30d0ff4bc9874ad43bede3a1d9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7a92c5-f891-48be-92b1-40f67a03cf11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45b6e228-d4a0-400f-9032-232e7406b926}" ma:internalName="TaxCatchAll" ma:showField="CatchAllData" ma:web="7ff7b3f8-55ae-4207-ab3c-7c06683fc9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5b6e228-d4a0-400f-9032-232e7406b926}" ma:internalName="TaxCatchAllLabel" ma:readOnly="true" ma:showField="CatchAllDataLabel" ma:web="7ff7b3f8-55ae-4207-ab3c-7c06683fc9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b290d30d0ff4bc9874ad43bede3a1d9" ma:index="11" nillable="true" ma:taxonomy="true" ma:internalName="ob290d30d0ff4bc9874ad43bede3a1d9" ma:taxonomyFieldName="Discipline" ma:displayName="Discipline" ma:readOnly="false" ma:default="" ma:fieldId="{8b290d30-d0ff-4bc9-874a-d43bede3a1d9}" ma:taxonomyMulti="true" ma:sspId="43fa978b-cdad-45a5-877c-f631a0e6dfe9" ma:termSetId="4e73e40c-4865-4834-b7af-c2c3c02849a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4d941-c58c-40c0-86f7-9ced17b6a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7a92c5-f891-48be-92b1-40f67a03cf11"/>
    <ob290d30d0ff4bc9874ad43bede3a1d9 xmlns="8f7a92c5-f891-48be-92b1-40f67a03cf11">
      <Terms xmlns="http://schemas.microsoft.com/office/infopath/2007/PartnerControls"/>
    </ob290d30d0ff4bc9874ad43bede3a1d9>
  </documentManagement>
</p:properties>
</file>

<file path=customXml/itemProps1.xml><?xml version="1.0" encoding="utf-8"?>
<ds:datastoreItem xmlns:ds="http://schemas.openxmlformats.org/officeDocument/2006/customXml" ds:itemID="{6F6D30E5-9697-4F6D-9980-871D771F38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3BFAB1-B8B6-49CF-949E-8DC9BC0C11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7a92c5-f891-48be-92b1-40f67a03cf11"/>
    <ds:schemaRef ds:uri="7cd4d941-c58c-40c0-86f7-9ced17b6a0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BE91E8-0B55-4D0B-BF91-CFAF97705FEF}">
  <ds:schemaRefs>
    <ds:schemaRef ds:uri="http://purl.org/dc/dcmitype/"/>
    <ds:schemaRef ds:uri="8f7a92c5-f891-48be-92b1-40f67a03cf11"/>
    <ds:schemaRef ds:uri="http://schemas.microsoft.com/office/infopath/2007/PartnerControls"/>
    <ds:schemaRef ds:uri="http://schemas.microsoft.com/office/2006/metadata/properties"/>
    <ds:schemaRef ds:uri="7cd4d941-c58c-40c0-86f7-9ced17b6a0b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1_Standard Template [blank]</Template>
  <TotalTime>941</TotalTime>
  <Words>1068</Words>
  <Application>Microsoft Office PowerPoint</Application>
  <PresentationFormat>On-screen Show (16:10)</PresentationFormat>
  <Paragraphs>137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Segoe UI Light</vt:lpstr>
      <vt:lpstr>Segoe UI Semibold</vt:lpstr>
      <vt:lpstr>Wingdings</vt:lpstr>
      <vt:lpstr>2 x image slide</vt:lpstr>
      <vt:lpstr>PowerPoint Presentation</vt:lpstr>
      <vt:lpstr>NZC definitions and frameworks</vt:lpstr>
      <vt:lpstr>Funding the transition</vt:lpstr>
      <vt:lpstr>The Challenge</vt:lpstr>
      <vt:lpstr>The Challenge</vt:lpstr>
      <vt:lpstr>Retrofit scenarios &amp; capital cost</vt:lpstr>
      <vt:lpstr>Cost to decarbonise UK social housing</vt:lpstr>
      <vt:lpstr>The carbon savings</vt:lpstr>
      <vt:lpstr>Illustrative cashflow </vt:lpstr>
      <vt:lpstr>The impact of grant funding </vt:lpstr>
      <vt:lpstr>Combining grant funding with low cost debt </vt:lpstr>
      <vt:lpstr>Summary</vt:lpstr>
      <vt:lpstr>THANKS!</vt:lpstr>
    </vt:vector>
  </TitlesOfParts>
  <Company>BuroHappold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UKPN/BEIS CommuniHeat Introduction</dc:title>
  <dc:creator>Isobel Hammond</dc:creator>
  <cp:lastModifiedBy>Duncan Price</cp:lastModifiedBy>
  <cp:revision>19</cp:revision>
  <dcterms:created xsi:type="dcterms:W3CDTF">2021-08-03T08:42:52Z</dcterms:created>
  <dcterms:modified xsi:type="dcterms:W3CDTF">2022-07-11T19:13:15Z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0x010100A2F43541753C1741B1A86A7081BCFBEA0081165F66C16E474EAB4D164B34658472</vt:lpwstr>
  </property>
  <property fmtid="{D5CDD505-2E9C-101B-9397-08002B2CF9AE}" pid="3" name="Discipline">
    <vt:lpwstr/>
  </property>
</Properties>
</file>