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0.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574" r:id="rId2"/>
    <p:sldId id="575" r:id="rId3"/>
    <p:sldId id="543" r:id="rId4"/>
    <p:sldId id="539" r:id="rId5"/>
    <p:sldId id="555" r:id="rId6"/>
    <p:sldId id="564" r:id="rId7"/>
    <p:sldId id="524" r:id="rId8"/>
    <p:sldId id="518" r:id="rId9"/>
    <p:sldId id="517" r:id="rId10"/>
    <p:sldId id="515" r:id="rId11"/>
    <p:sldId id="516" r:id="rId12"/>
    <p:sldId id="563" r:id="rId13"/>
    <p:sldId id="558" r:id="rId14"/>
    <p:sldId id="507" r:id="rId15"/>
    <p:sldId id="506" r:id="rId16"/>
    <p:sldId id="545" r:id="rId17"/>
    <p:sldId id="566" r:id="rId18"/>
    <p:sldId id="498" r:id="rId19"/>
    <p:sldId id="501" r:id="rId20"/>
    <p:sldId id="589" r:id="rId21"/>
    <p:sldId id="590" r:id="rId22"/>
    <p:sldId id="591" r:id="rId23"/>
    <p:sldId id="568" r:id="rId24"/>
    <p:sldId id="570" r:id="rId25"/>
    <p:sldId id="573" r:id="rId26"/>
    <p:sldId id="576" r:id="rId27"/>
    <p:sldId id="577" r:id="rId28"/>
    <p:sldId id="578" r:id="rId29"/>
    <p:sldId id="579" r:id="rId30"/>
    <p:sldId id="580" r:id="rId31"/>
    <p:sldId id="581" r:id="rId32"/>
    <p:sldId id="582" r:id="rId33"/>
    <p:sldId id="583" r:id="rId34"/>
    <p:sldId id="584" r:id="rId35"/>
    <p:sldId id="585" r:id="rId36"/>
    <p:sldId id="586" r:id="rId37"/>
    <p:sldId id="587" r:id="rId38"/>
    <p:sldId id="509" r:id="rId39"/>
    <p:sldId id="588" r:id="rId40"/>
    <p:sldId id="554" r:id="rId41"/>
    <p:sldId id="567" r:id="rId42"/>
    <p:sldId id="562" r:id="rId43"/>
    <p:sldId id="410" r:id="rId44"/>
    <p:sldId id="523" r:id="rId45"/>
  </p:sldIdLst>
  <p:sldSz cx="9144000" cy="6858000" type="screen4x3"/>
  <p:notesSz cx="6797675" cy="9926638"/>
  <p:defaultTextStyle>
    <a:defPPr>
      <a:defRPr lang="en-GB"/>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92">
          <p15:clr>
            <a:srgbClr val="A4A3A4"/>
          </p15:clr>
        </p15:guide>
        <p15:guide id="2" orient="horz" pos="657">
          <p15:clr>
            <a:srgbClr val="A4A3A4"/>
          </p15:clr>
        </p15:guide>
        <p15:guide id="3" orient="horz" pos="4100">
          <p15:clr>
            <a:srgbClr val="A4A3A4"/>
          </p15:clr>
        </p15:guide>
        <p15:guide id="4" orient="horz" pos="1525">
          <p15:clr>
            <a:srgbClr val="A4A3A4"/>
          </p15:clr>
        </p15:guide>
        <p15:guide id="5" pos="519">
          <p15:clr>
            <a:srgbClr val="A4A3A4"/>
          </p15:clr>
        </p15:guide>
        <p15:guide id="6" pos="5606">
          <p15:clr>
            <a:srgbClr val="A4A3A4"/>
          </p15:clr>
        </p15:guide>
        <p15:guide id="7" pos="3489">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30A"/>
    <a:srgbClr val="FF9966"/>
    <a:srgbClr val="006600"/>
    <a:srgbClr val="CCFFCC"/>
    <a:srgbClr val="66FFFF"/>
    <a:srgbClr val="3333FF"/>
    <a:srgbClr val="326E46"/>
    <a:srgbClr val="00CC66"/>
    <a:srgbClr val="FF7C8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5" autoAdjust="0"/>
    <p:restoredTop sz="88131" autoAdjust="0"/>
  </p:normalViewPr>
  <p:slideViewPr>
    <p:cSldViewPr>
      <p:cViewPr varScale="1">
        <p:scale>
          <a:sx n="79" d="100"/>
          <a:sy n="79" d="100"/>
        </p:scale>
        <p:origin x="1524" y="96"/>
      </p:cViewPr>
      <p:guideLst>
        <p:guide orient="horz" pos="392"/>
        <p:guide orient="horz" pos="657"/>
        <p:guide orient="horz" pos="4100"/>
        <p:guide orient="horz" pos="1525"/>
        <p:guide pos="519"/>
        <p:guide pos="5606"/>
        <p:guide pos="34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4014"/>
    </p:cViewPr>
  </p:sorterViewPr>
  <p:notesViewPr>
    <p:cSldViewPr>
      <p:cViewPr varScale="1">
        <p:scale>
          <a:sx n="74" d="100"/>
          <a:sy n="74" d="100"/>
        </p:scale>
        <p:origin x="-2208" y="-114"/>
      </p:cViewPr>
      <p:guideLst>
        <p:guide orient="horz" pos="3125"/>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hfc-nt01\Documents\Presentations\2017%2005%20Investor%20Update\Exposures%20graphs%20Mar%2017.xlsx"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HFC-NT01\Folderredirection\hfc-piersw\My%20Documents\Presentations\DCLG%20Housing%20data\English%20Housing%20starts%201978%20to%20201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hfc-nt01\Documents\Presentations\2017%2005%20Investor%20Update\Exposures%20graphs%20Mar%20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fc-nt01\Documents\exception%20report\Exposure%20analysis\Quarterly%20Portfolio%20Analysis%20-%2031%20Mar%2020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fc-nt01\Documents\exception%20report\Exposure%20analysis\Quarterly%20Portfolio%20Analysis%20-%2031%20Mar%202017.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hfc-nt01\Documents\exception%20report\Exposure%20analysis\Quarterly%20Portfolio%20Analysis%20-%2031%20Mar%202017.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fc-nt01\Documents\exception%20report\Exposure%20analysis\Quarterly%20Portfolio%20Analysis%20-%2031%20Mar%202017.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hfc-nt01\Documents\Presentations\2017%2005%20Investor%20Update\Exposures%20graphs%20Mar%2017.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file:///\\hfc-nt01\Documents\S%20&amp;%20P\S&amp;P%20Review%202016%20Sep\Quarterly%20Portfolio%20Analysis%20-%2030%20June%202016.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247037302155417E-2"/>
          <c:y val="5.1294269003061464E-2"/>
          <c:w val="0.76575340014316473"/>
          <c:h val="0.73448343420329287"/>
        </c:manualLayout>
      </c:layout>
      <c:barChart>
        <c:barDir val="col"/>
        <c:grouping val="clustered"/>
        <c:varyColors val="0"/>
        <c:ser>
          <c:idx val="2"/>
          <c:order val="2"/>
          <c:tx>
            <c:strRef>
              <c:f>Borrowers!$D$1</c:f>
              <c:strCache>
                <c:ptCount val="1"/>
                <c:pt idx="0">
                  <c:v>Outstanding Loan Balance £m (RH Scale)</c:v>
                </c:pt>
              </c:strCache>
            </c:strRef>
          </c:tx>
          <c:spPr>
            <a:solidFill>
              <a:srgbClr val="01430A"/>
            </a:solidFill>
          </c:spPr>
          <c:invertIfNegative val="0"/>
          <c:cat>
            <c:numRef>
              <c:f>Borrowers!$A$5:$A$10</c:f>
              <c:numCache>
                <c:formatCode>General</c:formatCode>
                <c:ptCount val="6"/>
                <c:pt idx="0">
                  <c:v>2012</c:v>
                </c:pt>
                <c:pt idx="1">
                  <c:v>2013</c:v>
                </c:pt>
                <c:pt idx="2">
                  <c:v>2014</c:v>
                </c:pt>
                <c:pt idx="3">
                  <c:v>2015</c:v>
                </c:pt>
                <c:pt idx="4">
                  <c:v>2016</c:v>
                </c:pt>
                <c:pt idx="5">
                  <c:v>2017</c:v>
                </c:pt>
              </c:numCache>
            </c:numRef>
          </c:cat>
          <c:val>
            <c:numRef>
              <c:f>Borrowers!$D$5:$D$10</c:f>
              <c:numCache>
                <c:formatCode>_-* #,##0_-;\-* #,##0_-;_-* "-"??_-;_-@_-</c:formatCode>
                <c:ptCount val="6"/>
                <c:pt idx="0">
                  <c:v>2107</c:v>
                </c:pt>
                <c:pt idx="1">
                  <c:v>2282</c:v>
                </c:pt>
                <c:pt idx="2">
                  <c:v>2474</c:v>
                </c:pt>
                <c:pt idx="3">
                  <c:v>2661</c:v>
                </c:pt>
                <c:pt idx="4">
                  <c:v>2734</c:v>
                </c:pt>
                <c:pt idx="5">
                  <c:v>2573</c:v>
                </c:pt>
              </c:numCache>
            </c:numRef>
          </c:val>
          <c:extLst>
            <c:ext xmlns:c16="http://schemas.microsoft.com/office/drawing/2014/chart" uri="{C3380CC4-5D6E-409C-BE32-E72D297353CC}">
              <c16:uniqueId val="{00000000-0677-4069-9259-9619E5DECAC2}"/>
            </c:ext>
          </c:extLst>
        </c:ser>
        <c:dLbls>
          <c:showLegendKey val="0"/>
          <c:showVal val="0"/>
          <c:showCatName val="0"/>
          <c:showSerName val="0"/>
          <c:showPercent val="0"/>
          <c:showBubbleSize val="0"/>
        </c:dLbls>
        <c:gapWidth val="150"/>
        <c:axId val="149512952"/>
        <c:axId val="149500712"/>
      </c:barChart>
      <c:lineChart>
        <c:grouping val="standard"/>
        <c:varyColors val="0"/>
        <c:ser>
          <c:idx val="0"/>
          <c:order val="0"/>
          <c:tx>
            <c:strRef>
              <c:f>Borrowers!$B$1</c:f>
              <c:strCache>
                <c:ptCount val="1"/>
                <c:pt idx="0">
                  <c:v>Number of borrowers</c:v>
                </c:pt>
              </c:strCache>
            </c:strRef>
          </c:tx>
          <c:marker>
            <c:symbol val="none"/>
          </c:marker>
          <c:cat>
            <c:numRef>
              <c:f>Borrowers!$A$5:$A$10</c:f>
              <c:numCache>
                <c:formatCode>General</c:formatCode>
                <c:ptCount val="6"/>
                <c:pt idx="0">
                  <c:v>2012</c:v>
                </c:pt>
                <c:pt idx="1">
                  <c:v>2013</c:v>
                </c:pt>
                <c:pt idx="2">
                  <c:v>2014</c:v>
                </c:pt>
                <c:pt idx="3">
                  <c:v>2015</c:v>
                </c:pt>
                <c:pt idx="4">
                  <c:v>2016</c:v>
                </c:pt>
                <c:pt idx="5">
                  <c:v>2017</c:v>
                </c:pt>
              </c:numCache>
            </c:numRef>
          </c:cat>
          <c:val>
            <c:numRef>
              <c:f>Borrowers!$B$5:$B$10</c:f>
              <c:numCache>
                <c:formatCode>General</c:formatCode>
                <c:ptCount val="6"/>
                <c:pt idx="0">
                  <c:v>132</c:v>
                </c:pt>
                <c:pt idx="1">
                  <c:v>139</c:v>
                </c:pt>
                <c:pt idx="2">
                  <c:v>146</c:v>
                </c:pt>
                <c:pt idx="3">
                  <c:v>146</c:v>
                </c:pt>
                <c:pt idx="4">
                  <c:v>146</c:v>
                </c:pt>
                <c:pt idx="5">
                  <c:v>139</c:v>
                </c:pt>
              </c:numCache>
            </c:numRef>
          </c:val>
          <c:smooth val="0"/>
          <c:extLst>
            <c:ext xmlns:c16="http://schemas.microsoft.com/office/drawing/2014/chart" uri="{C3380CC4-5D6E-409C-BE32-E72D297353CC}">
              <c16:uniqueId val="{00000001-0677-4069-9259-9619E5DECAC2}"/>
            </c:ext>
          </c:extLst>
        </c:ser>
        <c:ser>
          <c:idx val="1"/>
          <c:order val="1"/>
          <c:tx>
            <c:strRef>
              <c:f>Borrowers!$C$1</c:f>
              <c:strCache>
                <c:ptCount val="1"/>
                <c:pt idx="0">
                  <c:v>Number of Loans</c:v>
                </c:pt>
              </c:strCache>
            </c:strRef>
          </c:tx>
          <c:marker>
            <c:symbol val="none"/>
          </c:marker>
          <c:cat>
            <c:numRef>
              <c:f>Borrowers!$A$5:$A$10</c:f>
              <c:numCache>
                <c:formatCode>General</c:formatCode>
                <c:ptCount val="6"/>
                <c:pt idx="0">
                  <c:v>2012</c:v>
                </c:pt>
                <c:pt idx="1">
                  <c:v>2013</c:v>
                </c:pt>
                <c:pt idx="2">
                  <c:v>2014</c:v>
                </c:pt>
                <c:pt idx="3">
                  <c:v>2015</c:v>
                </c:pt>
                <c:pt idx="4">
                  <c:v>2016</c:v>
                </c:pt>
                <c:pt idx="5">
                  <c:v>2017</c:v>
                </c:pt>
              </c:numCache>
            </c:numRef>
          </c:cat>
          <c:val>
            <c:numRef>
              <c:f>Borrowers!$C$5:$C$10</c:f>
              <c:numCache>
                <c:formatCode>General</c:formatCode>
                <c:ptCount val="6"/>
                <c:pt idx="0">
                  <c:v>321</c:v>
                </c:pt>
                <c:pt idx="1">
                  <c:v>339</c:v>
                </c:pt>
                <c:pt idx="2">
                  <c:v>353</c:v>
                </c:pt>
                <c:pt idx="3">
                  <c:v>358</c:v>
                </c:pt>
                <c:pt idx="4">
                  <c:v>358</c:v>
                </c:pt>
                <c:pt idx="5">
                  <c:v>300</c:v>
                </c:pt>
              </c:numCache>
            </c:numRef>
          </c:val>
          <c:smooth val="0"/>
          <c:extLst>
            <c:ext xmlns:c16="http://schemas.microsoft.com/office/drawing/2014/chart" uri="{C3380CC4-5D6E-409C-BE32-E72D297353CC}">
              <c16:uniqueId val="{00000002-0677-4069-9259-9619E5DECAC2}"/>
            </c:ext>
          </c:extLst>
        </c:ser>
        <c:dLbls>
          <c:showLegendKey val="0"/>
          <c:showVal val="0"/>
          <c:showCatName val="0"/>
          <c:showSerName val="0"/>
          <c:showPercent val="0"/>
          <c:showBubbleSize val="0"/>
        </c:dLbls>
        <c:marker val="1"/>
        <c:smooth val="0"/>
        <c:axId val="149413240"/>
        <c:axId val="149494184"/>
      </c:lineChart>
      <c:catAx>
        <c:axId val="149413240"/>
        <c:scaling>
          <c:orientation val="minMax"/>
        </c:scaling>
        <c:delete val="0"/>
        <c:axPos val="b"/>
        <c:numFmt formatCode="General" sourceLinked="1"/>
        <c:majorTickMark val="out"/>
        <c:minorTickMark val="none"/>
        <c:tickLblPos val="nextTo"/>
        <c:crossAx val="149494184"/>
        <c:crosses val="autoZero"/>
        <c:auto val="1"/>
        <c:lblAlgn val="ctr"/>
        <c:lblOffset val="100"/>
        <c:noMultiLvlLbl val="0"/>
      </c:catAx>
      <c:valAx>
        <c:axId val="149494184"/>
        <c:scaling>
          <c:orientation val="minMax"/>
        </c:scaling>
        <c:delete val="0"/>
        <c:axPos val="l"/>
        <c:majorGridlines/>
        <c:numFmt formatCode="General" sourceLinked="1"/>
        <c:majorTickMark val="out"/>
        <c:minorTickMark val="none"/>
        <c:tickLblPos val="nextTo"/>
        <c:crossAx val="149413240"/>
        <c:crosses val="autoZero"/>
        <c:crossBetween val="between"/>
      </c:valAx>
      <c:valAx>
        <c:axId val="149500712"/>
        <c:scaling>
          <c:orientation val="minMax"/>
        </c:scaling>
        <c:delete val="0"/>
        <c:axPos val="r"/>
        <c:numFmt formatCode="_-* #,##0_-;\-* #,##0_-;_-* &quot;-&quot;??_-;_-@_-" sourceLinked="1"/>
        <c:majorTickMark val="out"/>
        <c:minorTickMark val="none"/>
        <c:tickLblPos val="nextTo"/>
        <c:crossAx val="149512952"/>
        <c:crosses val="max"/>
        <c:crossBetween val="between"/>
      </c:valAx>
      <c:catAx>
        <c:axId val="149512952"/>
        <c:scaling>
          <c:orientation val="minMax"/>
        </c:scaling>
        <c:delete val="1"/>
        <c:axPos val="b"/>
        <c:numFmt formatCode="General" sourceLinked="1"/>
        <c:majorTickMark val="out"/>
        <c:minorTickMark val="none"/>
        <c:tickLblPos val="none"/>
        <c:crossAx val="149500712"/>
        <c:crosses val="autoZero"/>
        <c:auto val="1"/>
        <c:lblAlgn val="ctr"/>
        <c:lblOffset val="100"/>
        <c:noMultiLvlLbl val="0"/>
      </c:catAx>
    </c:plotArea>
    <c:legend>
      <c:legendPos val="r"/>
      <c:layout>
        <c:manualLayout>
          <c:xMode val="edge"/>
          <c:yMode val="edge"/>
          <c:x val="9.0642646941859646E-3"/>
          <c:y val="0.84053773766084161"/>
          <c:w val="0.90656565656565669"/>
          <c:h val="0.1363719005982337"/>
        </c:manualLayout>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a:solidFill>
                  <a:srgbClr val="01430A"/>
                </a:solidFill>
              </a:rPr>
              <a:t>Annual Housing Starts</a:t>
            </a:r>
          </a:p>
        </c:rich>
      </c:tx>
      <c:overlay val="0"/>
    </c:title>
    <c:autoTitleDeleted val="0"/>
    <c:plotArea>
      <c:layout/>
      <c:lineChart>
        <c:grouping val="standard"/>
        <c:varyColors val="0"/>
        <c:ser>
          <c:idx val="3"/>
          <c:order val="0"/>
          <c:tx>
            <c:strRef>
              <c:f>'Annual housing starts'!$F$2</c:f>
              <c:strCache>
                <c:ptCount val="1"/>
                <c:pt idx="0">
                  <c:v>Private Enterprise</c:v>
                </c:pt>
              </c:strCache>
            </c:strRef>
          </c:tx>
          <c:spPr>
            <a:ln>
              <a:solidFill>
                <a:srgbClr val="FF0000"/>
              </a:solidFill>
            </a:ln>
          </c:spPr>
          <c:marker>
            <c:symbol val="none"/>
          </c:marker>
          <c:cat>
            <c:numRef>
              <c:f>'Annual housing starts'!$C$4:$C$41</c:f>
              <c:numCache>
                <c:formatCode>General</c:formatCode>
                <c:ptCount val="38"/>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numCache>
            </c:numRef>
          </c:cat>
          <c:val>
            <c:numRef>
              <c:f>'Annual housing starts'!$F$3:$F$41</c:f>
              <c:numCache>
                <c:formatCode>General</c:formatCode>
                <c:ptCount val="39"/>
                <c:pt idx="1">
                  <c:v>133580</c:v>
                </c:pt>
                <c:pt idx="2">
                  <c:v>121130</c:v>
                </c:pt>
                <c:pt idx="3">
                  <c:v>83300</c:v>
                </c:pt>
                <c:pt idx="4">
                  <c:v>99610</c:v>
                </c:pt>
                <c:pt idx="5">
                  <c:v>122460</c:v>
                </c:pt>
                <c:pt idx="6">
                  <c:v>147840</c:v>
                </c:pt>
                <c:pt idx="7">
                  <c:v>133410</c:v>
                </c:pt>
                <c:pt idx="8">
                  <c:v>141110</c:v>
                </c:pt>
                <c:pt idx="9">
                  <c:v>153990</c:v>
                </c:pt>
                <c:pt idx="10">
                  <c:v>171200</c:v>
                </c:pt>
                <c:pt idx="11">
                  <c:v>193480</c:v>
                </c:pt>
                <c:pt idx="12">
                  <c:v>141460</c:v>
                </c:pt>
                <c:pt idx="13">
                  <c:v>112730</c:v>
                </c:pt>
                <c:pt idx="14">
                  <c:v>114310</c:v>
                </c:pt>
                <c:pt idx="15">
                  <c:v>99590</c:v>
                </c:pt>
                <c:pt idx="16">
                  <c:v>116460</c:v>
                </c:pt>
                <c:pt idx="17">
                  <c:v>131400</c:v>
                </c:pt>
                <c:pt idx="18">
                  <c:v>110410</c:v>
                </c:pt>
                <c:pt idx="19">
                  <c:v>121590</c:v>
                </c:pt>
                <c:pt idx="20">
                  <c:v>136080</c:v>
                </c:pt>
                <c:pt idx="21">
                  <c:v>131810</c:v>
                </c:pt>
                <c:pt idx="22">
                  <c:v>130290</c:v>
                </c:pt>
                <c:pt idx="23">
                  <c:v>128470</c:v>
                </c:pt>
                <c:pt idx="24">
                  <c:v>133320</c:v>
                </c:pt>
                <c:pt idx="25">
                  <c:v>135970</c:v>
                </c:pt>
                <c:pt idx="26">
                  <c:v>145390</c:v>
                </c:pt>
                <c:pt idx="27">
                  <c:v>157150</c:v>
                </c:pt>
                <c:pt idx="28">
                  <c:v>152800</c:v>
                </c:pt>
                <c:pt idx="29">
                  <c:v>149210</c:v>
                </c:pt>
                <c:pt idx="30">
                  <c:v>159900</c:v>
                </c:pt>
                <c:pt idx="31">
                  <c:v>82370</c:v>
                </c:pt>
                <c:pt idx="32">
                  <c:v>65000</c:v>
                </c:pt>
                <c:pt idx="33">
                  <c:v>84860</c:v>
                </c:pt>
                <c:pt idx="34">
                  <c:v>87790</c:v>
                </c:pt>
                <c:pt idx="35">
                  <c:v>80260</c:v>
                </c:pt>
                <c:pt idx="36">
                  <c:v>98820</c:v>
                </c:pt>
                <c:pt idx="37">
                  <c:v>109910</c:v>
                </c:pt>
                <c:pt idx="38">
                  <c:v>119000</c:v>
                </c:pt>
              </c:numCache>
            </c:numRef>
          </c:val>
          <c:smooth val="0"/>
          <c:extLst>
            <c:ext xmlns:c16="http://schemas.microsoft.com/office/drawing/2014/chart" uri="{C3380CC4-5D6E-409C-BE32-E72D297353CC}">
              <c16:uniqueId val="{00000000-465C-43E5-A3A8-107EB538358F}"/>
            </c:ext>
          </c:extLst>
        </c:ser>
        <c:ser>
          <c:idx val="5"/>
          <c:order val="1"/>
          <c:tx>
            <c:strRef>
              <c:f>'Annual housing starts'!$H$2</c:f>
              <c:strCache>
                <c:ptCount val="1"/>
                <c:pt idx="0">
                  <c:v>Housing Associations</c:v>
                </c:pt>
              </c:strCache>
            </c:strRef>
          </c:tx>
          <c:spPr>
            <a:ln>
              <a:solidFill>
                <a:srgbClr val="0070C0"/>
              </a:solidFill>
            </a:ln>
          </c:spPr>
          <c:marker>
            <c:symbol val="none"/>
          </c:marker>
          <c:cat>
            <c:numRef>
              <c:f>'Annual housing starts'!$C$4:$C$41</c:f>
              <c:numCache>
                <c:formatCode>General</c:formatCode>
                <c:ptCount val="38"/>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numCache>
            </c:numRef>
          </c:cat>
          <c:val>
            <c:numRef>
              <c:f>'Annual housing starts'!$H$3:$H$41</c:f>
              <c:numCache>
                <c:formatCode>General</c:formatCode>
                <c:ptCount val="39"/>
                <c:pt idx="1">
                  <c:v>17960</c:v>
                </c:pt>
                <c:pt idx="2">
                  <c:v>14240</c:v>
                </c:pt>
                <c:pt idx="3">
                  <c:v>12910</c:v>
                </c:pt>
                <c:pt idx="4">
                  <c:v>9870</c:v>
                </c:pt>
                <c:pt idx="5">
                  <c:v>14320</c:v>
                </c:pt>
                <c:pt idx="6">
                  <c:v>11760</c:v>
                </c:pt>
                <c:pt idx="7">
                  <c:v>11220</c:v>
                </c:pt>
                <c:pt idx="8">
                  <c:v>10170</c:v>
                </c:pt>
                <c:pt idx="9">
                  <c:v>10890</c:v>
                </c:pt>
                <c:pt idx="10">
                  <c:v>9580</c:v>
                </c:pt>
                <c:pt idx="11">
                  <c:v>10370</c:v>
                </c:pt>
                <c:pt idx="12">
                  <c:v>11000</c:v>
                </c:pt>
                <c:pt idx="13">
                  <c:v>14100</c:v>
                </c:pt>
                <c:pt idx="14">
                  <c:v>16440</c:v>
                </c:pt>
                <c:pt idx="15">
                  <c:v>28110</c:v>
                </c:pt>
                <c:pt idx="16">
                  <c:v>33570</c:v>
                </c:pt>
                <c:pt idx="17">
                  <c:v>33590</c:v>
                </c:pt>
                <c:pt idx="18">
                  <c:v>25240</c:v>
                </c:pt>
                <c:pt idx="19">
                  <c:v>22630</c:v>
                </c:pt>
                <c:pt idx="20">
                  <c:v>21190</c:v>
                </c:pt>
                <c:pt idx="21">
                  <c:v>17490</c:v>
                </c:pt>
                <c:pt idx="22">
                  <c:v>17930</c:v>
                </c:pt>
                <c:pt idx="23">
                  <c:v>14040</c:v>
                </c:pt>
                <c:pt idx="24">
                  <c:v>13280</c:v>
                </c:pt>
                <c:pt idx="25">
                  <c:v>14560</c:v>
                </c:pt>
                <c:pt idx="26">
                  <c:v>15600</c:v>
                </c:pt>
                <c:pt idx="27">
                  <c:v>19370</c:v>
                </c:pt>
                <c:pt idx="28">
                  <c:v>20920</c:v>
                </c:pt>
                <c:pt idx="29">
                  <c:v>21110</c:v>
                </c:pt>
                <c:pt idx="30">
                  <c:v>23540</c:v>
                </c:pt>
                <c:pt idx="31">
                  <c:v>24160</c:v>
                </c:pt>
                <c:pt idx="32">
                  <c:v>20460</c:v>
                </c:pt>
                <c:pt idx="33">
                  <c:v>24350</c:v>
                </c:pt>
                <c:pt idx="34">
                  <c:v>23810</c:v>
                </c:pt>
                <c:pt idx="35">
                  <c:v>19260</c:v>
                </c:pt>
                <c:pt idx="36">
                  <c:v>24900</c:v>
                </c:pt>
                <c:pt idx="37">
                  <c:v>22900</c:v>
                </c:pt>
                <c:pt idx="38">
                  <c:v>23060</c:v>
                </c:pt>
              </c:numCache>
            </c:numRef>
          </c:val>
          <c:smooth val="0"/>
          <c:extLst>
            <c:ext xmlns:c16="http://schemas.microsoft.com/office/drawing/2014/chart" uri="{C3380CC4-5D6E-409C-BE32-E72D297353CC}">
              <c16:uniqueId val="{00000001-465C-43E5-A3A8-107EB538358F}"/>
            </c:ext>
          </c:extLst>
        </c:ser>
        <c:ser>
          <c:idx val="7"/>
          <c:order val="2"/>
          <c:tx>
            <c:strRef>
              <c:f>'Annual housing starts'!$J$2</c:f>
              <c:strCache>
                <c:ptCount val="1"/>
                <c:pt idx="0">
                  <c:v>Local Authorities</c:v>
                </c:pt>
              </c:strCache>
            </c:strRef>
          </c:tx>
          <c:spPr>
            <a:ln>
              <a:solidFill>
                <a:srgbClr val="00B050"/>
              </a:solidFill>
            </a:ln>
          </c:spPr>
          <c:marker>
            <c:symbol val="none"/>
          </c:marker>
          <c:cat>
            <c:numRef>
              <c:f>'Annual housing starts'!$C$4:$C$41</c:f>
              <c:numCache>
                <c:formatCode>General</c:formatCode>
                <c:ptCount val="38"/>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numCache>
            </c:numRef>
          </c:cat>
          <c:val>
            <c:numRef>
              <c:f>'Annual housing starts'!$J$3:$J$41</c:f>
              <c:numCache>
                <c:formatCode>General</c:formatCode>
                <c:ptCount val="39"/>
                <c:pt idx="1">
                  <c:v>75160</c:v>
                </c:pt>
                <c:pt idx="2">
                  <c:v>55190</c:v>
                </c:pt>
                <c:pt idx="3">
                  <c:v>33550</c:v>
                </c:pt>
                <c:pt idx="4">
                  <c:v>21670</c:v>
                </c:pt>
                <c:pt idx="5">
                  <c:v>28870</c:v>
                </c:pt>
                <c:pt idx="6">
                  <c:v>29420</c:v>
                </c:pt>
                <c:pt idx="7">
                  <c:v>24120</c:v>
                </c:pt>
                <c:pt idx="8">
                  <c:v>18650</c:v>
                </c:pt>
                <c:pt idx="9">
                  <c:v>16840</c:v>
                </c:pt>
                <c:pt idx="10">
                  <c:v>16020</c:v>
                </c:pt>
                <c:pt idx="11">
                  <c:v>13440</c:v>
                </c:pt>
                <c:pt idx="12">
                  <c:v>12760</c:v>
                </c:pt>
                <c:pt idx="13">
                  <c:v>6640</c:v>
                </c:pt>
                <c:pt idx="14">
                  <c:v>3060</c:v>
                </c:pt>
                <c:pt idx="15">
                  <c:v>1610</c:v>
                </c:pt>
                <c:pt idx="16">
                  <c:v>1200</c:v>
                </c:pt>
                <c:pt idx="17">
                  <c:v>450</c:v>
                </c:pt>
                <c:pt idx="18">
                  <c:v>580</c:v>
                </c:pt>
                <c:pt idx="19">
                  <c:v>490</c:v>
                </c:pt>
                <c:pt idx="20">
                  <c:v>310</c:v>
                </c:pt>
                <c:pt idx="21">
                  <c:v>100</c:v>
                </c:pt>
                <c:pt idx="22">
                  <c:v>170</c:v>
                </c:pt>
                <c:pt idx="23">
                  <c:v>100</c:v>
                </c:pt>
                <c:pt idx="24">
                  <c:v>180</c:v>
                </c:pt>
                <c:pt idx="25">
                  <c:v>160</c:v>
                </c:pt>
                <c:pt idx="26">
                  <c:v>300</c:v>
                </c:pt>
                <c:pt idx="27">
                  <c:v>170</c:v>
                </c:pt>
                <c:pt idx="28">
                  <c:v>180</c:v>
                </c:pt>
                <c:pt idx="29">
                  <c:v>290</c:v>
                </c:pt>
                <c:pt idx="30">
                  <c:v>150</c:v>
                </c:pt>
                <c:pt idx="31">
                  <c:v>370</c:v>
                </c:pt>
                <c:pt idx="32">
                  <c:v>150</c:v>
                </c:pt>
                <c:pt idx="33">
                  <c:v>1460</c:v>
                </c:pt>
                <c:pt idx="34">
                  <c:v>1700</c:v>
                </c:pt>
                <c:pt idx="35">
                  <c:v>1510</c:v>
                </c:pt>
                <c:pt idx="36">
                  <c:v>1080</c:v>
                </c:pt>
                <c:pt idx="37">
                  <c:v>2630</c:v>
                </c:pt>
                <c:pt idx="38">
                  <c:v>1680</c:v>
                </c:pt>
              </c:numCache>
            </c:numRef>
          </c:val>
          <c:smooth val="0"/>
          <c:extLst>
            <c:ext xmlns:c16="http://schemas.microsoft.com/office/drawing/2014/chart" uri="{C3380CC4-5D6E-409C-BE32-E72D297353CC}">
              <c16:uniqueId val="{00000002-465C-43E5-A3A8-107EB538358F}"/>
            </c:ext>
          </c:extLst>
        </c:ser>
        <c:ser>
          <c:idx val="9"/>
          <c:order val="3"/>
          <c:tx>
            <c:strRef>
              <c:f>'Annual housing starts'!$L$2</c:f>
              <c:strCache>
                <c:ptCount val="1"/>
                <c:pt idx="0">
                  <c:v>All 
Dwellings</c:v>
                </c:pt>
              </c:strCache>
            </c:strRef>
          </c:tx>
          <c:spPr>
            <a:ln>
              <a:solidFill>
                <a:schemeClr val="tx1"/>
              </a:solidFill>
            </a:ln>
          </c:spPr>
          <c:marker>
            <c:symbol val="none"/>
          </c:marker>
          <c:cat>
            <c:numRef>
              <c:f>'Annual housing starts'!$C$4:$C$41</c:f>
              <c:numCache>
                <c:formatCode>General</c:formatCode>
                <c:ptCount val="38"/>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numCache>
            </c:numRef>
          </c:cat>
          <c:val>
            <c:numRef>
              <c:f>'Annual housing starts'!$L$3:$L$41</c:f>
              <c:numCache>
                <c:formatCode>General</c:formatCode>
                <c:ptCount val="39"/>
                <c:pt idx="1">
                  <c:v>226690</c:v>
                </c:pt>
                <c:pt idx="2">
                  <c:v>190580</c:v>
                </c:pt>
                <c:pt idx="3">
                  <c:v>129740</c:v>
                </c:pt>
                <c:pt idx="4">
                  <c:v>130760</c:v>
                </c:pt>
                <c:pt idx="5">
                  <c:v>165660</c:v>
                </c:pt>
                <c:pt idx="6">
                  <c:v>189020</c:v>
                </c:pt>
                <c:pt idx="7">
                  <c:v>168720</c:v>
                </c:pt>
                <c:pt idx="8">
                  <c:v>169930</c:v>
                </c:pt>
                <c:pt idx="9">
                  <c:v>181770</c:v>
                </c:pt>
                <c:pt idx="10">
                  <c:v>196800</c:v>
                </c:pt>
                <c:pt idx="11">
                  <c:v>217290</c:v>
                </c:pt>
                <c:pt idx="12">
                  <c:v>165220</c:v>
                </c:pt>
                <c:pt idx="13">
                  <c:v>133470</c:v>
                </c:pt>
                <c:pt idx="14">
                  <c:v>133800</c:v>
                </c:pt>
                <c:pt idx="15">
                  <c:v>129300</c:v>
                </c:pt>
                <c:pt idx="16">
                  <c:v>151230</c:v>
                </c:pt>
                <c:pt idx="17">
                  <c:v>165430</c:v>
                </c:pt>
                <c:pt idx="18">
                  <c:v>136240</c:v>
                </c:pt>
                <c:pt idx="19">
                  <c:v>144700</c:v>
                </c:pt>
                <c:pt idx="20">
                  <c:v>157570</c:v>
                </c:pt>
                <c:pt idx="21">
                  <c:v>149400</c:v>
                </c:pt>
                <c:pt idx="22">
                  <c:v>148380</c:v>
                </c:pt>
                <c:pt idx="23">
                  <c:v>142610</c:v>
                </c:pt>
                <c:pt idx="24">
                  <c:v>146770</c:v>
                </c:pt>
                <c:pt idx="25">
                  <c:v>150700</c:v>
                </c:pt>
                <c:pt idx="26">
                  <c:v>161270</c:v>
                </c:pt>
                <c:pt idx="27">
                  <c:v>176690</c:v>
                </c:pt>
                <c:pt idx="28">
                  <c:v>173900</c:v>
                </c:pt>
                <c:pt idx="29">
                  <c:v>170620</c:v>
                </c:pt>
                <c:pt idx="30">
                  <c:v>183600</c:v>
                </c:pt>
                <c:pt idx="31">
                  <c:v>106890</c:v>
                </c:pt>
                <c:pt idx="32">
                  <c:v>85610</c:v>
                </c:pt>
                <c:pt idx="33">
                  <c:v>110660</c:v>
                </c:pt>
                <c:pt idx="34">
                  <c:v>113270</c:v>
                </c:pt>
                <c:pt idx="35">
                  <c:v>101030</c:v>
                </c:pt>
                <c:pt idx="36">
                  <c:v>124790</c:v>
                </c:pt>
                <c:pt idx="37">
                  <c:v>135440</c:v>
                </c:pt>
                <c:pt idx="38">
                  <c:v>143740</c:v>
                </c:pt>
              </c:numCache>
            </c:numRef>
          </c:val>
          <c:smooth val="0"/>
          <c:extLst>
            <c:ext xmlns:c16="http://schemas.microsoft.com/office/drawing/2014/chart" uri="{C3380CC4-5D6E-409C-BE32-E72D297353CC}">
              <c16:uniqueId val="{00000003-465C-43E5-A3A8-107EB538358F}"/>
            </c:ext>
          </c:extLst>
        </c:ser>
        <c:dLbls>
          <c:showLegendKey val="0"/>
          <c:showVal val="0"/>
          <c:showCatName val="0"/>
          <c:showSerName val="0"/>
          <c:showPercent val="0"/>
          <c:showBubbleSize val="0"/>
        </c:dLbls>
        <c:smooth val="0"/>
        <c:axId val="191333040"/>
        <c:axId val="191333432"/>
      </c:lineChart>
      <c:catAx>
        <c:axId val="191333040"/>
        <c:scaling>
          <c:orientation val="minMax"/>
        </c:scaling>
        <c:delete val="0"/>
        <c:axPos val="b"/>
        <c:numFmt formatCode="General" sourceLinked="1"/>
        <c:majorTickMark val="none"/>
        <c:minorTickMark val="none"/>
        <c:tickLblPos val="nextTo"/>
        <c:crossAx val="191333432"/>
        <c:crosses val="autoZero"/>
        <c:auto val="1"/>
        <c:lblAlgn val="ctr"/>
        <c:lblOffset val="100"/>
        <c:noMultiLvlLbl val="0"/>
      </c:catAx>
      <c:valAx>
        <c:axId val="191333432"/>
        <c:scaling>
          <c:orientation val="minMax"/>
        </c:scaling>
        <c:delete val="0"/>
        <c:axPos val="l"/>
        <c:majorGridlines/>
        <c:title>
          <c:tx>
            <c:rich>
              <a:bodyPr/>
              <a:lstStyle/>
              <a:p>
                <a:pPr>
                  <a:defRPr/>
                </a:pPr>
                <a:r>
                  <a:rPr lang="en-GB" dirty="0"/>
                  <a:t>Home Starts</a:t>
                </a:r>
              </a:p>
            </c:rich>
          </c:tx>
          <c:overlay val="0"/>
        </c:title>
        <c:numFmt formatCode="General" sourceLinked="1"/>
        <c:majorTickMark val="none"/>
        <c:minorTickMark val="none"/>
        <c:tickLblPos val="nextTo"/>
        <c:crossAx val="191333040"/>
        <c:crosses val="autoZero"/>
        <c:crossBetween val="between"/>
        <c:majorUnit val="10000"/>
        <c:minorUnit val="1000"/>
        <c:dispUnits>
          <c:builtInUnit val="thousands"/>
          <c:dispUnitsLbl/>
        </c:dispUnits>
      </c:valAx>
    </c:plotArea>
    <c:legend>
      <c:legendPos val="r"/>
      <c:overlay val="0"/>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46754466894983"/>
          <c:y val="3.2882035578885971E-2"/>
          <c:w val="0.88133092738407715"/>
          <c:h val="0.71978246520153266"/>
        </c:manualLayout>
      </c:layout>
      <c:lineChart>
        <c:grouping val="standard"/>
        <c:varyColors val="0"/>
        <c:ser>
          <c:idx val="0"/>
          <c:order val="0"/>
          <c:tx>
            <c:strRef>
              <c:f>Exposures!$B$1</c:f>
              <c:strCache>
                <c:ptCount val="1"/>
                <c:pt idx="0">
                  <c:v>Top 5 exposures as a % of loan book</c:v>
                </c:pt>
              </c:strCache>
            </c:strRef>
          </c:tx>
          <c:marker>
            <c:symbol val="none"/>
          </c:marker>
          <c:cat>
            <c:numRef>
              <c:f>Exposures!$A$5:$A$10</c:f>
              <c:numCache>
                <c:formatCode>General</c:formatCode>
                <c:ptCount val="6"/>
                <c:pt idx="0">
                  <c:v>2012</c:v>
                </c:pt>
                <c:pt idx="1">
                  <c:v>2013</c:v>
                </c:pt>
                <c:pt idx="2">
                  <c:v>2014</c:v>
                </c:pt>
                <c:pt idx="3">
                  <c:v>2015</c:v>
                </c:pt>
                <c:pt idx="4">
                  <c:v>2016</c:v>
                </c:pt>
                <c:pt idx="5">
                  <c:v>2017</c:v>
                </c:pt>
              </c:numCache>
            </c:numRef>
          </c:cat>
          <c:val>
            <c:numRef>
              <c:f>Exposures!$B$5:$B$10</c:f>
              <c:numCache>
                <c:formatCode>0%</c:formatCode>
                <c:ptCount val="6"/>
                <c:pt idx="0">
                  <c:v>0.22</c:v>
                </c:pt>
                <c:pt idx="1">
                  <c:v>0.21</c:v>
                </c:pt>
                <c:pt idx="2">
                  <c:v>0.21</c:v>
                </c:pt>
                <c:pt idx="3">
                  <c:v>0.21</c:v>
                </c:pt>
                <c:pt idx="4">
                  <c:v>0.21</c:v>
                </c:pt>
                <c:pt idx="5">
                  <c:v>0.22</c:v>
                </c:pt>
              </c:numCache>
            </c:numRef>
          </c:val>
          <c:smooth val="0"/>
          <c:extLst>
            <c:ext xmlns:c16="http://schemas.microsoft.com/office/drawing/2014/chart" uri="{C3380CC4-5D6E-409C-BE32-E72D297353CC}">
              <c16:uniqueId val="{00000000-0329-43C8-B031-76DD216B9CF9}"/>
            </c:ext>
          </c:extLst>
        </c:ser>
        <c:ser>
          <c:idx val="1"/>
          <c:order val="1"/>
          <c:tx>
            <c:strRef>
              <c:f>Exposures!$C$1</c:f>
              <c:strCache>
                <c:ptCount val="1"/>
                <c:pt idx="0">
                  <c:v>Top 10 exposures as a % of loan book</c:v>
                </c:pt>
              </c:strCache>
            </c:strRef>
          </c:tx>
          <c:marker>
            <c:symbol val="none"/>
          </c:marker>
          <c:cat>
            <c:numRef>
              <c:f>Exposures!$A$5:$A$10</c:f>
              <c:numCache>
                <c:formatCode>General</c:formatCode>
                <c:ptCount val="6"/>
                <c:pt idx="0">
                  <c:v>2012</c:v>
                </c:pt>
                <c:pt idx="1">
                  <c:v>2013</c:v>
                </c:pt>
                <c:pt idx="2">
                  <c:v>2014</c:v>
                </c:pt>
                <c:pt idx="3">
                  <c:v>2015</c:v>
                </c:pt>
                <c:pt idx="4">
                  <c:v>2016</c:v>
                </c:pt>
                <c:pt idx="5">
                  <c:v>2017</c:v>
                </c:pt>
              </c:numCache>
            </c:numRef>
          </c:cat>
          <c:val>
            <c:numRef>
              <c:f>Exposures!$C$5:$C$10</c:f>
              <c:numCache>
                <c:formatCode>0%</c:formatCode>
                <c:ptCount val="6"/>
                <c:pt idx="0">
                  <c:v>0.33</c:v>
                </c:pt>
                <c:pt idx="1">
                  <c:v>0.31</c:v>
                </c:pt>
                <c:pt idx="2">
                  <c:v>0.32</c:v>
                </c:pt>
                <c:pt idx="3">
                  <c:v>0.31</c:v>
                </c:pt>
                <c:pt idx="4">
                  <c:v>0.31</c:v>
                </c:pt>
                <c:pt idx="5">
                  <c:v>0.32</c:v>
                </c:pt>
              </c:numCache>
            </c:numRef>
          </c:val>
          <c:smooth val="0"/>
          <c:extLst>
            <c:ext xmlns:c16="http://schemas.microsoft.com/office/drawing/2014/chart" uri="{C3380CC4-5D6E-409C-BE32-E72D297353CC}">
              <c16:uniqueId val="{00000001-0329-43C8-B031-76DD216B9CF9}"/>
            </c:ext>
          </c:extLst>
        </c:ser>
        <c:ser>
          <c:idx val="2"/>
          <c:order val="2"/>
          <c:tx>
            <c:strRef>
              <c:f>Exposures!$D$1</c:f>
              <c:strCache>
                <c:ptCount val="1"/>
                <c:pt idx="0">
                  <c:v>Top 20 exposures as a % of loan book</c:v>
                </c:pt>
              </c:strCache>
            </c:strRef>
          </c:tx>
          <c:spPr>
            <a:ln>
              <a:solidFill>
                <a:srgbClr val="7030A0"/>
              </a:solidFill>
            </a:ln>
          </c:spPr>
          <c:marker>
            <c:symbol val="none"/>
          </c:marker>
          <c:cat>
            <c:numRef>
              <c:f>Exposures!$A$5:$A$10</c:f>
              <c:numCache>
                <c:formatCode>General</c:formatCode>
                <c:ptCount val="6"/>
                <c:pt idx="0">
                  <c:v>2012</c:v>
                </c:pt>
                <c:pt idx="1">
                  <c:v>2013</c:v>
                </c:pt>
                <c:pt idx="2">
                  <c:v>2014</c:v>
                </c:pt>
                <c:pt idx="3">
                  <c:v>2015</c:v>
                </c:pt>
                <c:pt idx="4">
                  <c:v>2016</c:v>
                </c:pt>
                <c:pt idx="5">
                  <c:v>2017</c:v>
                </c:pt>
              </c:numCache>
            </c:numRef>
          </c:cat>
          <c:val>
            <c:numRef>
              <c:f>Exposures!$D$5:$D$10</c:f>
              <c:numCache>
                <c:formatCode>0%</c:formatCode>
                <c:ptCount val="6"/>
                <c:pt idx="0">
                  <c:v>0.51</c:v>
                </c:pt>
                <c:pt idx="1">
                  <c:v>0.47</c:v>
                </c:pt>
                <c:pt idx="2">
                  <c:v>0.47</c:v>
                </c:pt>
                <c:pt idx="3">
                  <c:v>0.47</c:v>
                </c:pt>
                <c:pt idx="4">
                  <c:v>0.46</c:v>
                </c:pt>
                <c:pt idx="5">
                  <c:v>0.48</c:v>
                </c:pt>
              </c:numCache>
            </c:numRef>
          </c:val>
          <c:smooth val="0"/>
          <c:extLst>
            <c:ext xmlns:c16="http://schemas.microsoft.com/office/drawing/2014/chart" uri="{C3380CC4-5D6E-409C-BE32-E72D297353CC}">
              <c16:uniqueId val="{00000002-0329-43C8-B031-76DD216B9CF9}"/>
            </c:ext>
          </c:extLst>
        </c:ser>
        <c:dLbls>
          <c:showLegendKey val="0"/>
          <c:showVal val="0"/>
          <c:showCatName val="0"/>
          <c:showSerName val="0"/>
          <c:showPercent val="0"/>
          <c:showBubbleSize val="0"/>
        </c:dLbls>
        <c:smooth val="0"/>
        <c:axId val="149561192"/>
        <c:axId val="149561576"/>
      </c:lineChart>
      <c:catAx>
        <c:axId val="149561192"/>
        <c:scaling>
          <c:orientation val="minMax"/>
        </c:scaling>
        <c:delete val="0"/>
        <c:axPos val="b"/>
        <c:numFmt formatCode="General" sourceLinked="1"/>
        <c:majorTickMark val="out"/>
        <c:minorTickMark val="none"/>
        <c:tickLblPos val="nextTo"/>
        <c:crossAx val="149561576"/>
        <c:crosses val="autoZero"/>
        <c:auto val="1"/>
        <c:lblAlgn val="ctr"/>
        <c:lblOffset val="100"/>
        <c:noMultiLvlLbl val="0"/>
      </c:catAx>
      <c:valAx>
        <c:axId val="149561576"/>
        <c:scaling>
          <c:orientation val="minMax"/>
        </c:scaling>
        <c:delete val="0"/>
        <c:axPos val="l"/>
        <c:majorGridlines/>
        <c:numFmt formatCode="0%" sourceLinked="1"/>
        <c:majorTickMark val="out"/>
        <c:minorTickMark val="none"/>
        <c:tickLblPos val="nextTo"/>
        <c:crossAx val="149561192"/>
        <c:crosses val="autoZero"/>
        <c:crossBetween val="between"/>
      </c:valAx>
    </c:plotArea>
    <c:legend>
      <c:legendPos val="r"/>
      <c:layout>
        <c:manualLayout>
          <c:xMode val="edge"/>
          <c:yMode val="edge"/>
          <c:x val="3.9847112860892417E-2"/>
          <c:y val="0.82828977991432218"/>
          <c:w val="0.92021348559344862"/>
          <c:h val="0.15376728089391234"/>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cat>
            <c:strRef>
              <c:f>'Top 20_top5_ Mar 17'!$F$34:$F$156</c:f>
              <c:strCache>
                <c:ptCount val="123"/>
                <c:pt idx="0">
                  <c:v>Southern</c:v>
                </c:pt>
                <c:pt idx="1">
                  <c:v>A2Dominion Group</c:v>
                </c:pt>
                <c:pt idx="2">
                  <c:v>Network</c:v>
                </c:pt>
                <c:pt idx="3">
                  <c:v>Family Mosaic</c:v>
                </c:pt>
                <c:pt idx="4">
                  <c:v>Home</c:v>
                </c:pt>
                <c:pt idx="5">
                  <c:v>Paradigm</c:v>
                </c:pt>
                <c:pt idx="6">
                  <c:v>Hyde</c:v>
                </c:pt>
                <c:pt idx="7">
                  <c:v>Thames Valley</c:v>
                </c:pt>
                <c:pt idx="8">
                  <c:v>Genesis</c:v>
                </c:pt>
                <c:pt idx="9">
                  <c:v>Westcountry</c:v>
                </c:pt>
                <c:pt idx="10">
                  <c:v>Choice Housing</c:v>
                </c:pt>
                <c:pt idx="11">
                  <c:v>One HG</c:v>
                </c:pt>
                <c:pt idx="12">
                  <c:v>Yorkshire</c:v>
                </c:pt>
                <c:pt idx="13">
                  <c:v>AmicusHorizon</c:v>
                </c:pt>
                <c:pt idx="14">
                  <c:v>Dumfries and Galloway</c:v>
                </c:pt>
                <c:pt idx="15">
                  <c:v>United Welsh</c:v>
                </c:pt>
                <c:pt idx="16">
                  <c:v>Riverside Group</c:v>
                </c:pt>
                <c:pt idx="17">
                  <c:v>Midland Heart</c:v>
                </c:pt>
                <c:pt idx="18">
                  <c:v>Wales &amp; West</c:v>
                </c:pt>
                <c:pt idx="19">
                  <c:v>Apex</c:v>
                </c:pt>
                <c:pt idx="20">
                  <c:v>West Kent</c:v>
                </c:pt>
                <c:pt idx="21">
                  <c:v>Fold</c:v>
                </c:pt>
                <c:pt idx="22">
                  <c:v>Coastal</c:v>
                </c:pt>
                <c:pt idx="23">
                  <c:v>Manningham</c:v>
                </c:pt>
                <c:pt idx="24">
                  <c:v>Radian</c:v>
                </c:pt>
                <c:pt idx="25">
                  <c:v>Metropolitan</c:v>
                </c:pt>
                <c:pt idx="26">
                  <c:v>Hightown</c:v>
                </c:pt>
                <c:pt idx="27">
                  <c:v>Estuary</c:v>
                </c:pt>
                <c:pt idx="28">
                  <c:v>Hanover</c:v>
                </c:pt>
                <c:pt idx="29">
                  <c:v>Plymouth Community Housing</c:v>
                </c:pt>
                <c:pt idx="30">
                  <c:v>Clanmil</c:v>
                </c:pt>
                <c:pt idx="31">
                  <c:v>Origin Housing Group</c:v>
                </c:pt>
                <c:pt idx="32">
                  <c:v>Mosscare</c:v>
                </c:pt>
                <c:pt idx="33">
                  <c:v>Pobl Group</c:v>
                </c:pt>
                <c:pt idx="34">
                  <c:v>East Midlands</c:v>
                </c:pt>
                <c:pt idx="35">
                  <c:v>Sanctuary</c:v>
                </c:pt>
                <c:pt idx="36">
                  <c:v>Devon &amp; Cornwall</c:v>
                </c:pt>
                <c:pt idx="37">
                  <c:v>Peabody</c:v>
                </c:pt>
                <c:pt idx="38">
                  <c:v>ASRA Housing Group</c:v>
                </c:pt>
                <c:pt idx="39">
                  <c:v>Places for People</c:v>
                </c:pt>
                <c:pt idx="40">
                  <c:v>Great Places</c:v>
                </c:pt>
                <c:pt idx="41">
                  <c:v>Islington &amp; Shore</c:v>
                </c:pt>
                <c:pt idx="42">
                  <c:v>Newlon</c:v>
                </c:pt>
                <c:pt idx="43">
                  <c:v>Johnnie Johnson</c:v>
                </c:pt>
                <c:pt idx="44">
                  <c:v>Knightstone</c:v>
                </c:pt>
                <c:pt idx="45">
                  <c:v>Sovereign</c:v>
                </c:pt>
                <c:pt idx="46">
                  <c:v>Melin</c:v>
                </c:pt>
                <c:pt idx="47">
                  <c:v>Equity</c:v>
                </c:pt>
                <c:pt idx="48">
                  <c:v>Wandle</c:v>
                </c:pt>
                <c:pt idx="49">
                  <c:v>Axiom</c:v>
                </c:pt>
                <c:pt idx="50">
                  <c:v>Bournville</c:v>
                </c:pt>
                <c:pt idx="51">
                  <c:v>Dunedin Canmore</c:v>
                </c:pt>
                <c:pt idx="52">
                  <c:v>W M Housing Group</c:v>
                </c:pt>
                <c:pt idx="53">
                  <c:v>London &amp; Quadrant</c:v>
                </c:pt>
                <c:pt idx="54">
                  <c:v>Accord HG</c:v>
                </c:pt>
                <c:pt idx="55">
                  <c:v>Bernicia</c:v>
                </c:pt>
                <c:pt idx="56">
                  <c:v>Notting Hill Housing Group</c:v>
                </c:pt>
                <c:pt idx="57">
                  <c:v>Soho</c:v>
                </c:pt>
                <c:pt idx="58">
                  <c:v>Joseph Rowntree</c:v>
                </c:pt>
                <c:pt idx="59">
                  <c:v>Octavia</c:v>
                </c:pt>
                <c:pt idx="60">
                  <c:v>Helm</c:v>
                </c:pt>
                <c:pt idx="61">
                  <c:v>Staffordshire</c:v>
                </c:pt>
                <c:pt idx="62">
                  <c:v>Glen Oaks</c:v>
                </c:pt>
                <c:pt idx="63">
                  <c:v>Waterloo</c:v>
                </c:pt>
                <c:pt idx="64">
                  <c:v>New Gorbals</c:v>
                </c:pt>
                <c:pt idx="65">
                  <c:v>Leeds Fed</c:v>
                </c:pt>
                <c:pt idx="66">
                  <c:v>North Wales</c:v>
                </c:pt>
                <c:pt idx="67">
                  <c:v>Notts Comm</c:v>
                </c:pt>
                <c:pt idx="68">
                  <c:v>Accent</c:v>
                </c:pt>
                <c:pt idx="69">
                  <c:v>Grwp Cynefin</c:v>
                </c:pt>
                <c:pt idx="70">
                  <c:v>Womens Pioneer</c:v>
                </c:pt>
                <c:pt idx="71">
                  <c:v>Inquilab</c:v>
                </c:pt>
                <c:pt idx="72">
                  <c:v>Eildon</c:v>
                </c:pt>
                <c:pt idx="73">
                  <c:v>Sentinel</c:v>
                </c:pt>
                <c:pt idx="74">
                  <c:v>Worthing Homes</c:v>
                </c:pt>
                <c:pt idx="75">
                  <c:v>Cadarn</c:v>
                </c:pt>
                <c:pt idx="76">
                  <c:v>Hendre</c:v>
                </c:pt>
                <c:pt idx="77">
                  <c:v>Symphony</c:v>
                </c:pt>
                <c:pt idx="78">
                  <c:v>North Glasgow</c:v>
                </c:pt>
                <c:pt idx="79">
                  <c:v>Longhurst</c:v>
                </c:pt>
                <c:pt idx="80">
                  <c:v>Green Square</c:v>
                </c:pt>
                <c:pt idx="81">
                  <c:v>Cardiff Comm</c:v>
                </c:pt>
                <c:pt idx="82">
                  <c:v>Tuntum</c:v>
                </c:pt>
                <c:pt idx="83">
                  <c:v>Pennaf HG</c:v>
                </c:pt>
                <c:pt idx="84">
                  <c:v>Westfield</c:v>
                </c:pt>
                <c:pt idx="85">
                  <c:v>Taff</c:v>
                </c:pt>
                <c:pt idx="86">
                  <c:v>Wirral Methodist</c:v>
                </c:pt>
                <c:pt idx="87">
                  <c:v>Arches</c:v>
                </c:pt>
                <c:pt idx="88">
                  <c:v>Cornerstone</c:v>
                </c:pt>
                <c:pt idx="89">
                  <c:v>Your Housing Group</c:v>
                </c:pt>
                <c:pt idx="90">
                  <c:v>Cadwyn</c:v>
                </c:pt>
                <c:pt idx="91">
                  <c:v>Thenue</c:v>
                </c:pt>
                <c:pt idx="92">
                  <c:v>Cambridge</c:v>
                </c:pt>
                <c:pt idx="93">
                  <c:v>Connswater</c:v>
                </c:pt>
                <c:pt idx="94">
                  <c:v>York</c:v>
                </c:pt>
                <c:pt idx="95">
                  <c:v>Arcon</c:v>
                </c:pt>
                <c:pt idx="96">
                  <c:v>Clarion</c:v>
                </c:pt>
                <c:pt idx="97">
                  <c:v>Greenoak</c:v>
                </c:pt>
                <c:pt idx="98">
                  <c:v>Trident</c:v>
                </c:pt>
                <c:pt idx="99">
                  <c:v>South Yorks</c:v>
                </c:pt>
                <c:pt idx="100">
                  <c:v>Leeds &amp; Yorkshire</c:v>
                </c:pt>
                <c:pt idx="101">
                  <c:v>Catalyst</c:v>
                </c:pt>
                <c:pt idx="102">
                  <c:v>Adactus</c:v>
                </c:pt>
                <c:pt idx="103">
                  <c:v>Habinteg</c:v>
                </c:pt>
                <c:pt idx="104">
                  <c:v>Salvation Army</c:v>
                </c:pt>
                <c:pt idx="105">
                  <c:v>Mid Wales</c:v>
                </c:pt>
                <c:pt idx="106">
                  <c:v>One Vision Housing</c:v>
                </c:pt>
                <c:pt idx="107">
                  <c:v>Innisfree</c:v>
                </c:pt>
                <c:pt idx="108">
                  <c:v>Regenda</c:v>
                </c:pt>
                <c:pt idx="109">
                  <c:v>First Wessex</c:v>
                </c:pt>
                <c:pt idx="110">
                  <c:v>St Vincents</c:v>
                </c:pt>
                <c:pt idx="111">
                  <c:v>Harrogate</c:v>
                </c:pt>
                <c:pt idx="112">
                  <c:v>Bromford HG</c:v>
                </c:pt>
                <c:pt idx="113">
                  <c:v>Gateway</c:v>
                </c:pt>
                <c:pt idx="114">
                  <c:v>Pembrokeshire</c:v>
                </c:pt>
                <c:pt idx="115">
                  <c:v>North London Muslim</c:v>
                </c:pt>
                <c:pt idx="116">
                  <c:v>Wiltshire Rural</c:v>
                </c:pt>
                <c:pt idx="117">
                  <c:v>Incommunities</c:v>
                </c:pt>
                <c:pt idx="118">
                  <c:v>Agudas Israel</c:v>
                </c:pt>
                <c:pt idx="119">
                  <c:v>Pembrokeshire</c:v>
                </c:pt>
                <c:pt idx="120">
                  <c:v>Wiltshire Rural</c:v>
                </c:pt>
                <c:pt idx="121">
                  <c:v>Incommunities</c:v>
                </c:pt>
                <c:pt idx="122">
                  <c:v>Agudas Israel</c:v>
                </c:pt>
              </c:strCache>
            </c:strRef>
          </c:cat>
          <c:val>
            <c:numRef>
              <c:f>'Top 20_top5_ Mar 17'!$G$34:$G$156</c:f>
              <c:numCache>
                <c:formatCode>0</c:formatCode>
                <c:ptCount val="123"/>
                <c:pt idx="0">
                  <c:v>144162.98699999999</c:v>
                </c:pt>
                <c:pt idx="1">
                  <c:v>132476.5</c:v>
                </c:pt>
                <c:pt idx="2">
                  <c:v>130940.284</c:v>
                </c:pt>
                <c:pt idx="3">
                  <c:v>82697.570000000007</c:v>
                </c:pt>
                <c:pt idx="4">
                  <c:v>65356.044999999998</c:v>
                </c:pt>
                <c:pt idx="5">
                  <c:v>65000</c:v>
                </c:pt>
                <c:pt idx="6">
                  <c:v>62622.193370000001</c:v>
                </c:pt>
                <c:pt idx="7">
                  <c:v>53935.794000000002</c:v>
                </c:pt>
                <c:pt idx="8">
                  <c:v>50500</c:v>
                </c:pt>
                <c:pt idx="9">
                  <c:v>47000</c:v>
                </c:pt>
                <c:pt idx="10">
                  <c:v>45000</c:v>
                </c:pt>
                <c:pt idx="11">
                  <c:v>42764.847999999998</c:v>
                </c:pt>
                <c:pt idx="12">
                  <c:v>40500</c:v>
                </c:pt>
                <c:pt idx="13">
                  <c:v>40000</c:v>
                </c:pt>
                <c:pt idx="14">
                  <c:v>40000</c:v>
                </c:pt>
                <c:pt idx="15">
                  <c:v>39500</c:v>
                </c:pt>
                <c:pt idx="16">
                  <c:v>38930.167000000001</c:v>
                </c:pt>
                <c:pt idx="17">
                  <c:v>42528.383999999998</c:v>
                </c:pt>
                <c:pt idx="18">
                  <c:v>36500</c:v>
                </c:pt>
                <c:pt idx="19">
                  <c:v>35000</c:v>
                </c:pt>
                <c:pt idx="20">
                  <c:v>35000</c:v>
                </c:pt>
                <c:pt idx="21">
                  <c:v>35000</c:v>
                </c:pt>
                <c:pt idx="22">
                  <c:v>35000</c:v>
                </c:pt>
                <c:pt idx="23">
                  <c:v>34894.285709999996</c:v>
                </c:pt>
                <c:pt idx="24">
                  <c:v>33000</c:v>
                </c:pt>
                <c:pt idx="25">
                  <c:v>31200.722999999998</c:v>
                </c:pt>
                <c:pt idx="26">
                  <c:v>30880</c:v>
                </c:pt>
                <c:pt idx="27">
                  <c:v>30320.595000000001</c:v>
                </c:pt>
                <c:pt idx="28">
                  <c:v>30000</c:v>
                </c:pt>
                <c:pt idx="29">
                  <c:v>30000</c:v>
                </c:pt>
                <c:pt idx="30">
                  <c:v>30000</c:v>
                </c:pt>
                <c:pt idx="31">
                  <c:v>29600</c:v>
                </c:pt>
                <c:pt idx="32">
                  <c:v>29414.1</c:v>
                </c:pt>
                <c:pt idx="33">
                  <c:v>26500</c:v>
                </c:pt>
                <c:pt idx="34">
                  <c:v>25000</c:v>
                </c:pt>
                <c:pt idx="35">
                  <c:v>24969.599999999999</c:v>
                </c:pt>
                <c:pt idx="36">
                  <c:v>24812.744999999999</c:v>
                </c:pt>
                <c:pt idx="37">
                  <c:v>24000</c:v>
                </c:pt>
                <c:pt idx="38">
                  <c:v>23253</c:v>
                </c:pt>
                <c:pt idx="39">
                  <c:v>23178.476000000002</c:v>
                </c:pt>
                <c:pt idx="40">
                  <c:v>22797.200000000001</c:v>
                </c:pt>
                <c:pt idx="41">
                  <c:v>22632.963</c:v>
                </c:pt>
                <c:pt idx="42">
                  <c:v>22583.578000000001</c:v>
                </c:pt>
                <c:pt idx="43">
                  <c:v>22500</c:v>
                </c:pt>
                <c:pt idx="44">
                  <c:v>22328.059999999998</c:v>
                </c:pt>
                <c:pt idx="45">
                  <c:v>22000</c:v>
                </c:pt>
                <c:pt idx="46">
                  <c:v>22000</c:v>
                </c:pt>
                <c:pt idx="47">
                  <c:v>21754.764999999999</c:v>
                </c:pt>
                <c:pt idx="48">
                  <c:v>21418</c:v>
                </c:pt>
                <c:pt idx="49">
                  <c:v>20684.88</c:v>
                </c:pt>
                <c:pt idx="50">
                  <c:v>20000</c:v>
                </c:pt>
                <c:pt idx="51">
                  <c:v>16500</c:v>
                </c:pt>
                <c:pt idx="52">
                  <c:v>16500</c:v>
                </c:pt>
                <c:pt idx="53">
                  <c:v>15845.865</c:v>
                </c:pt>
                <c:pt idx="54">
                  <c:v>15500</c:v>
                </c:pt>
                <c:pt idx="55">
                  <c:v>15184.492</c:v>
                </c:pt>
                <c:pt idx="56">
                  <c:v>15000</c:v>
                </c:pt>
                <c:pt idx="57">
                  <c:v>15000</c:v>
                </c:pt>
                <c:pt idx="58">
                  <c:v>15000</c:v>
                </c:pt>
                <c:pt idx="59">
                  <c:v>15000</c:v>
                </c:pt>
                <c:pt idx="60">
                  <c:v>15000</c:v>
                </c:pt>
                <c:pt idx="61">
                  <c:v>14800</c:v>
                </c:pt>
                <c:pt idx="62">
                  <c:v>14300</c:v>
                </c:pt>
                <c:pt idx="63">
                  <c:v>14000</c:v>
                </c:pt>
                <c:pt idx="64">
                  <c:v>14000</c:v>
                </c:pt>
                <c:pt idx="65">
                  <c:v>13300</c:v>
                </c:pt>
                <c:pt idx="66">
                  <c:v>12500</c:v>
                </c:pt>
                <c:pt idx="67">
                  <c:v>12400</c:v>
                </c:pt>
                <c:pt idx="68">
                  <c:v>11578.853999999999</c:v>
                </c:pt>
                <c:pt idx="69">
                  <c:v>11500</c:v>
                </c:pt>
                <c:pt idx="70">
                  <c:v>10000</c:v>
                </c:pt>
                <c:pt idx="71">
                  <c:v>10000</c:v>
                </c:pt>
                <c:pt idx="72">
                  <c:v>10000</c:v>
                </c:pt>
                <c:pt idx="73">
                  <c:v>10000</c:v>
                </c:pt>
                <c:pt idx="74">
                  <c:v>10000</c:v>
                </c:pt>
                <c:pt idx="75">
                  <c:v>10000</c:v>
                </c:pt>
                <c:pt idx="76">
                  <c:v>10000</c:v>
                </c:pt>
                <c:pt idx="77">
                  <c:v>9000</c:v>
                </c:pt>
                <c:pt idx="78">
                  <c:v>8000</c:v>
                </c:pt>
                <c:pt idx="79">
                  <c:v>8000</c:v>
                </c:pt>
                <c:pt idx="80">
                  <c:v>7600</c:v>
                </c:pt>
                <c:pt idx="81">
                  <c:v>7500</c:v>
                </c:pt>
                <c:pt idx="82">
                  <c:v>7000</c:v>
                </c:pt>
                <c:pt idx="83">
                  <c:v>7000</c:v>
                </c:pt>
                <c:pt idx="84">
                  <c:v>6000</c:v>
                </c:pt>
                <c:pt idx="85">
                  <c:v>5500</c:v>
                </c:pt>
                <c:pt idx="86">
                  <c:v>5200</c:v>
                </c:pt>
                <c:pt idx="87">
                  <c:v>5100</c:v>
                </c:pt>
                <c:pt idx="88">
                  <c:v>5000</c:v>
                </c:pt>
                <c:pt idx="89">
                  <c:v>5000</c:v>
                </c:pt>
                <c:pt idx="90">
                  <c:v>5000</c:v>
                </c:pt>
                <c:pt idx="91">
                  <c:v>5000</c:v>
                </c:pt>
                <c:pt idx="92">
                  <c:v>4200</c:v>
                </c:pt>
                <c:pt idx="93">
                  <c:v>4000</c:v>
                </c:pt>
                <c:pt idx="94">
                  <c:v>4000</c:v>
                </c:pt>
                <c:pt idx="95">
                  <c:v>4000</c:v>
                </c:pt>
                <c:pt idx="96">
                  <c:v>3963.73</c:v>
                </c:pt>
                <c:pt idx="97">
                  <c:v>3500</c:v>
                </c:pt>
                <c:pt idx="98">
                  <c:v>3500</c:v>
                </c:pt>
                <c:pt idx="99">
                  <c:v>3380</c:v>
                </c:pt>
                <c:pt idx="100">
                  <c:v>3250</c:v>
                </c:pt>
                <c:pt idx="101">
                  <c:v>3134.1149999999998</c:v>
                </c:pt>
                <c:pt idx="102">
                  <c:v>3100.5</c:v>
                </c:pt>
                <c:pt idx="103">
                  <c:v>3034.3249999999998</c:v>
                </c:pt>
                <c:pt idx="104">
                  <c:v>3000</c:v>
                </c:pt>
                <c:pt idx="105">
                  <c:v>3000</c:v>
                </c:pt>
                <c:pt idx="106">
                  <c:v>3000</c:v>
                </c:pt>
                <c:pt idx="107">
                  <c:v>3000</c:v>
                </c:pt>
                <c:pt idx="108">
                  <c:v>3000</c:v>
                </c:pt>
                <c:pt idx="109">
                  <c:v>2909.51</c:v>
                </c:pt>
                <c:pt idx="110">
                  <c:v>2595</c:v>
                </c:pt>
                <c:pt idx="111">
                  <c:v>2000</c:v>
                </c:pt>
                <c:pt idx="112">
                  <c:v>2000</c:v>
                </c:pt>
                <c:pt idx="113">
                  <c:v>1250</c:v>
                </c:pt>
                <c:pt idx="114">
                  <c:v>1000</c:v>
                </c:pt>
                <c:pt idx="115">
                  <c:v>1000</c:v>
                </c:pt>
                <c:pt idx="116">
                  <c:v>750</c:v>
                </c:pt>
                <c:pt idx="117">
                  <c:v>650</c:v>
                </c:pt>
                <c:pt idx="118">
                  <c:v>158.148</c:v>
                </c:pt>
                <c:pt idx="119">
                  <c:v>1000</c:v>
                </c:pt>
                <c:pt idx="120">
                  <c:v>768.75</c:v>
                </c:pt>
                <c:pt idx="121">
                  <c:v>650</c:v>
                </c:pt>
                <c:pt idx="122">
                  <c:v>162.136</c:v>
                </c:pt>
              </c:numCache>
            </c:numRef>
          </c:val>
          <c:extLst>
            <c:ext xmlns:c16="http://schemas.microsoft.com/office/drawing/2014/chart" uri="{C3380CC4-5D6E-409C-BE32-E72D297353CC}">
              <c16:uniqueId val="{00000000-15EA-44DF-9486-41A1CCF6E2B5}"/>
            </c:ext>
          </c:extLst>
        </c:ser>
        <c:dLbls>
          <c:showLegendKey val="0"/>
          <c:showVal val="0"/>
          <c:showCatName val="0"/>
          <c:showSerName val="0"/>
          <c:showPercent val="0"/>
          <c:showBubbleSize val="0"/>
        </c:dLbls>
        <c:gapWidth val="75"/>
        <c:overlap val="100"/>
        <c:axId val="295612488"/>
        <c:axId val="295611704"/>
      </c:barChart>
      <c:catAx>
        <c:axId val="295612488"/>
        <c:scaling>
          <c:orientation val="minMax"/>
        </c:scaling>
        <c:delete val="1"/>
        <c:axPos val="b"/>
        <c:title>
          <c:tx>
            <c:rich>
              <a:bodyPr/>
              <a:lstStyle/>
              <a:p>
                <a:pPr>
                  <a:defRPr/>
                </a:pPr>
                <a:r>
                  <a:rPr lang="en-GB"/>
                  <a:t>Individual HA Group Loan Balances</a:t>
                </a:r>
              </a:p>
            </c:rich>
          </c:tx>
          <c:overlay val="0"/>
        </c:title>
        <c:numFmt formatCode="General" sourceLinked="1"/>
        <c:majorTickMark val="none"/>
        <c:minorTickMark val="none"/>
        <c:tickLblPos val="nextTo"/>
        <c:crossAx val="295611704"/>
        <c:crosses val="autoZero"/>
        <c:auto val="1"/>
        <c:lblAlgn val="ctr"/>
        <c:lblOffset val="100"/>
        <c:noMultiLvlLbl val="0"/>
      </c:catAx>
      <c:valAx>
        <c:axId val="295611704"/>
        <c:scaling>
          <c:orientation val="minMax"/>
        </c:scaling>
        <c:delete val="0"/>
        <c:axPos val="l"/>
        <c:title>
          <c:tx>
            <c:rich>
              <a:bodyPr rot="-5400000" vert="horz"/>
              <a:lstStyle/>
              <a:p>
                <a:pPr>
                  <a:defRPr/>
                </a:pPr>
                <a:r>
                  <a:rPr lang="en-GB"/>
                  <a:t>£000's</a:t>
                </a:r>
              </a:p>
            </c:rich>
          </c:tx>
          <c:overlay val="0"/>
        </c:title>
        <c:numFmt formatCode="0" sourceLinked="1"/>
        <c:majorTickMark val="out"/>
        <c:minorTickMark val="none"/>
        <c:tickLblPos val="nextTo"/>
        <c:crossAx val="29561248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0" dirty="0">
                <a:solidFill>
                  <a:srgbClr val="01430A"/>
                </a:solidFill>
              </a:rPr>
              <a:t>Geographical</a:t>
            </a:r>
            <a:r>
              <a:rPr lang="en-US" sz="2400" b="0" baseline="0" dirty="0">
                <a:solidFill>
                  <a:srgbClr val="01430A"/>
                </a:solidFill>
              </a:rPr>
              <a:t> </a:t>
            </a:r>
            <a:r>
              <a:rPr lang="en-US" sz="2400" b="0" dirty="0">
                <a:solidFill>
                  <a:srgbClr val="01430A"/>
                </a:solidFill>
              </a:rPr>
              <a:t>Portfolio</a:t>
            </a:r>
            <a:r>
              <a:rPr lang="en-US" sz="2400" b="0" baseline="0" dirty="0">
                <a:solidFill>
                  <a:srgbClr val="01430A"/>
                </a:solidFill>
              </a:rPr>
              <a:t> Spread</a:t>
            </a:r>
          </a:p>
          <a:p>
            <a:pPr>
              <a:defRPr sz="2400"/>
            </a:pPr>
            <a:r>
              <a:rPr lang="en-US" sz="2400" b="0" baseline="0" dirty="0">
                <a:solidFill>
                  <a:srgbClr val="01430A"/>
                </a:solidFill>
              </a:rPr>
              <a:t>by Current Balance 31 Mar 17</a:t>
            </a:r>
            <a:endParaRPr lang="en-US" sz="2400" b="0" dirty="0">
              <a:solidFill>
                <a:srgbClr val="01430A"/>
              </a:solidFill>
            </a:endParaRPr>
          </a:p>
        </c:rich>
      </c:tx>
      <c:layout>
        <c:manualLayout>
          <c:xMode val="edge"/>
          <c:yMode val="edge"/>
          <c:x val="0.28824650043744532"/>
          <c:y val="1.8518518518518517E-2"/>
        </c:manualLayout>
      </c:layout>
      <c:overlay val="0"/>
    </c:title>
    <c:autoTitleDeleted val="0"/>
    <c:plotArea>
      <c:layout>
        <c:manualLayout>
          <c:layoutTarget val="inner"/>
          <c:xMode val="edge"/>
          <c:yMode val="edge"/>
          <c:x val="0.2552950568678915"/>
          <c:y val="0.17280081656459609"/>
          <c:w val="0.55885433070866142"/>
          <c:h val="0.74513910761154856"/>
        </c:manualLayout>
      </c:layout>
      <c:pieChart>
        <c:varyColors val="1"/>
        <c:ser>
          <c:idx val="0"/>
          <c:order val="0"/>
          <c:tx>
            <c:strRef>
              <c:f>'Geographic Spread Mar 17'!$C$1</c:f>
              <c:strCache>
                <c:ptCount val="1"/>
                <c:pt idx="0">
                  <c:v>Current Balance</c:v>
                </c:pt>
              </c:strCache>
            </c:strRef>
          </c:tx>
          <c:dLbls>
            <c:dLbl>
              <c:idx val="0"/>
              <c:layout>
                <c:manualLayout>
                  <c:x val="0.28079423665791775"/>
                  <c:y val="8.570501603966171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CFF-447D-954C-5D0D32643597}"/>
                </c:ext>
              </c:extLst>
            </c:dLbl>
            <c:dLbl>
              <c:idx val="1"/>
              <c:layout>
                <c:manualLayout>
                  <c:x val="-8.1018153980752412E-3"/>
                  <c:y val="4.080606590842811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CFF-447D-954C-5D0D32643597}"/>
                </c:ext>
              </c:extLst>
            </c:dLbl>
            <c:dLbl>
              <c:idx val="2"/>
              <c:layout>
                <c:manualLayout>
                  <c:x val="3.2579779090113739E-2"/>
                  <c:y val="-2.578302712160972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CFF-447D-954C-5D0D32643597}"/>
                </c:ext>
              </c:extLst>
            </c:dLbl>
            <c:dLbl>
              <c:idx val="3"/>
              <c:layout>
                <c:manualLayout>
                  <c:x val="7.8637357830271207E-3"/>
                  <c:y val="-1.003062117235345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CFF-447D-954C-5D0D32643597}"/>
                </c:ext>
              </c:extLst>
            </c:dLbl>
            <c:dLbl>
              <c:idx val="4"/>
              <c:layout>
                <c:manualLayout>
                  <c:x val="-7.3591426071741035E-3"/>
                  <c:y val="-1.258355205599300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CFF-447D-954C-5D0D32643597}"/>
                </c:ext>
              </c:extLst>
            </c:dLbl>
            <c:dLbl>
              <c:idx val="5"/>
              <c:layout>
                <c:manualLayout>
                  <c:x val="1.1523840769903763E-2"/>
                  <c:y val="-6.201370662000583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2CFF-447D-954C-5D0D32643597}"/>
                </c:ext>
              </c:extLst>
            </c:dLbl>
            <c:dLbl>
              <c:idx val="6"/>
              <c:layout>
                <c:manualLayout>
                  <c:x val="3.5829997812773406E-2"/>
                  <c:y val="1.097142023913677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CFF-447D-954C-5D0D32643597}"/>
                </c:ext>
              </c:extLst>
            </c:dLbl>
            <c:dLbl>
              <c:idx val="7"/>
              <c:layout>
                <c:manualLayout>
                  <c:x val="6.2526793525809277E-3"/>
                  <c:y val="-1.410192475940507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2CFF-447D-954C-5D0D32643597}"/>
                </c:ext>
              </c:extLst>
            </c:dLbl>
            <c:spPr>
              <a:noFill/>
              <a:ln>
                <a:noFill/>
              </a:ln>
              <a:effectLst/>
            </c:spPr>
            <c:txPr>
              <a:bodyPr wrap="square" lIns="38100" tIns="19050" rIns="38100" bIns="19050" anchor="ctr">
                <a:spAutoFit/>
              </a:bodyPr>
              <a:lstStyle/>
              <a:p>
                <a:pPr>
                  <a:defRPr sz="1400">
                    <a:solidFill>
                      <a:srgbClr val="01430A"/>
                    </a:solidFill>
                    <a:latin typeface="+mj-lt"/>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'Geographic Spread Mar 17'!$B$2:$B$14</c:f>
              <c:strCache>
                <c:ptCount val="13"/>
                <c:pt idx="0">
                  <c:v>London</c:v>
                </c:pt>
                <c:pt idx="1">
                  <c:v>South East</c:v>
                </c:pt>
                <c:pt idx="2">
                  <c:v>Wales</c:v>
                </c:pt>
                <c:pt idx="3">
                  <c:v>South West</c:v>
                </c:pt>
                <c:pt idx="4">
                  <c:v>Northern Ireland</c:v>
                </c:pt>
                <c:pt idx="5">
                  <c:v>National</c:v>
                </c:pt>
                <c:pt idx="6">
                  <c:v>Scotland</c:v>
                </c:pt>
                <c:pt idx="7">
                  <c:v>North West</c:v>
                </c:pt>
                <c:pt idx="8">
                  <c:v>West Midlands</c:v>
                </c:pt>
                <c:pt idx="9">
                  <c:v>Yorkshire and the Humber</c:v>
                </c:pt>
                <c:pt idx="10">
                  <c:v>East Midlands</c:v>
                </c:pt>
                <c:pt idx="11">
                  <c:v>East of England</c:v>
                </c:pt>
                <c:pt idx="12">
                  <c:v>North East</c:v>
                </c:pt>
              </c:strCache>
            </c:strRef>
          </c:cat>
          <c:val>
            <c:numRef>
              <c:f>'Geographic Spread Mar 17'!$C$2:$C$14</c:f>
              <c:numCache>
                <c:formatCode>#,##0</c:formatCode>
                <c:ptCount val="13"/>
                <c:pt idx="0">
                  <c:v>897387.77437</c:v>
                </c:pt>
                <c:pt idx="1">
                  <c:v>248425.304</c:v>
                </c:pt>
                <c:pt idx="2">
                  <c:v>232500</c:v>
                </c:pt>
                <c:pt idx="3">
                  <c:v>184890.80499999999</c:v>
                </c:pt>
                <c:pt idx="4">
                  <c:v>164000</c:v>
                </c:pt>
                <c:pt idx="5">
                  <c:v>163511.19700000001</c:v>
                </c:pt>
                <c:pt idx="6">
                  <c:v>148300</c:v>
                </c:pt>
                <c:pt idx="7">
                  <c:v>137361.565</c:v>
                </c:pt>
                <c:pt idx="8">
                  <c:v>128828.38400000001</c:v>
                </c:pt>
                <c:pt idx="9">
                  <c:v>122074.28571</c:v>
                </c:pt>
                <c:pt idx="10">
                  <c:v>75653</c:v>
                </c:pt>
                <c:pt idx="11">
                  <c:v>55205.475000000006</c:v>
                </c:pt>
                <c:pt idx="12">
                  <c:v>15184.492</c:v>
                </c:pt>
              </c:numCache>
            </c:numRef>
          </c:val>
          <c:extLst>
            <c:ext xmlns:c16="http://schemas.microsoft.com/office/drawing/2014/chart" uri="{C3380CC4-5D6E-409C-BE32-E72D297353CC}">
              <c16:uniqueId val="{00000000-2CFF-447D-954C-5D0D32643597}"/>
            </c:ext>
          </c:extLst>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multiLvlStrRef>
              <c:f>'Working Sheet Sep 14'!#REF!</c:f>
            </c:multiLvlStrRef>
          </c:cat>
          <c:val>
            <c:numRef>
              <c:f>'Working Sheet Sep 14'!#REF!</c:f>
              <c:numCache>
                <c:formatCode>General</c:formatCode>
                <c:ptCount val="1"/>
                <c:pt idx="0">
                  <c:v>1</c:v>
                </c:pt>
              </c:numCache>
            </c:numRef>
          </c:val>
          <c:extLst>
            <c:ext xmlns:c16="http://schemas.microsoft.com/office/drawing/2014/chart" uri="{C3380CC4-5D6E-409C-BE32-E72D297353CC}">
              <c16:uniqueId val="{00000001-2CFF-447D-954C-5D0D32643597}"/>
            </c:ext>
          </c:extLst>
        </c:ser>
        <c:dLbls>
          <c:showLegendKey val="0"/>
          <c:showVal val="0"/>
          <c:showCatName val="1"/>
          <c:showSerName val="0"/>
          <c:showPercent val="1"/>
          <c:showBubbleSize val="0"/>
          <c:showLeaderLines val="1"/>
        </c:dLbls>
        <c:firstSliceAng val="289"/>
      </c:pieChart>
    </c:plotArea>
    <c:plotVisOnly val="1"/>
    <c:dispBlanksAs val="zero"/>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01430A"/>
                </a:solidFill>
                <a:latin typeface="+mn-lt"/>
                <a:ea typeface="+mn-ea"/>
                <a:cs typeface="+mn-cs"/>
              </a:defRPr>
            </a:pPr>
            <a:r>
              <a:rPr lang="en-GB" sz="2400" b="0" dirty="0">
                <a:solidFill>
                  <a:srgbClr val="01430A"/>
                </a:solidFill>
              </a:rPr>
              <a:t>Strong Over-Collateralisation</a:t>
            </a:r>
          </a:p>
          <a:p>
            <a:pPr>
              <a:defRPr sz="2000" b="1">
                <a:solidFill>
                  <a:srgbClr val="01430A"/>
                </a:solidFill>
              </a:defRPr>
            </a:pPr>
            <a:r>
              <a:rPr lang="en-GB" sz="2400" b="0" dirty="0">
                <a:solidFill>
                  <a:srgbClr val="01430A"/>
                </a:solidFill>
              </a:rPr>
              <a:t>THFC</a:t>
            </a:r>
            <a:r>
              <a:rPr lang="en-GB" sz="2400" b="0" baseline="0" dirty="0">
                <a:solidFill>
                  <a:srgbClr val="01430A"/>
                </a:solidFill>
              </a:rPr>
              <a:t> - Fixed Charge Asset Cover </a:t>
            </a:r>
          </a:p>
          <a:p>
            <a:pPr>
              <a:defRPr sz="2000" b="1">
                <a:solidFill>
                  <a:srgbClr val="01430A"/>
                </a:solidFill>
              </a:defRPr>
            </a:pPr>
            <a:r>
              <a:rPr lang="en-GB" sz="2400" b="0" baseline="0" dirty="0">
                <a:solidFill>
                  <a:srgbClr val="01430A"/>
                </a:solidFill>
              </a:rPr>
              <a:t>31 Mar 17</a:t>
            </a:r>
            <a:endParaRPr lang="en-GB" sz="2400" b="0" dirty="0">
              <a:solidFill>
                <a:srgbClr val="01430A"/>
              </a:solidFill>
            </a:endParaRPr>
          </a:p>
        </c:rich>
      </c:tx>
      <c:layout>
        <c:manualLayout>
          <c:xMode val="edge"/>
          <c:yMode val="edge"/>
          <c:x val="0.22299550907222368"/>
          <c:y val="2.6659229671212831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rgbClr val="01430A"/>
              </a:solidFill>
              <a:latin typeface="+mn-lt"/>
              <a:ea typeface="+mn-ea"/>
              <a:cs typeface="+mn-cs"/>
            </a:defRPr>
          </a:pPr>
          <a:endParaRPr lang="en-US"/>
        </a:p>
      </c:txPr>
    </c:title>
    <c:autoTitleDeleted val="0"/>
    <c:plotArea>
      <c:layout>
        <c:manualLayout>
          <c:layoutTarget val="inner"/>
          <c:xMode val="edge"/>
          <c:yMode val="edge"/>
          <c:x val="0.12773701326116094"/>
          <c:y val="0.22279499082370721"/>
          <c:w val="0.85585696675120992"/>
          <c:h val="0.69301567166864586"/>
        </c:manualLayout>
      </c:layout>
      <c:barChart>
        <c:barDir val="col"/>
        <c:grouping val="stacked"/>
        <c:varyColors val="0"/>
        <c:ser>
          <c:idx val="0"/>
          <c:order val="0"/>
          <c:spPr>
            <a:solidFill>
              <a:schemeClr val="accent1"/>
            </a:solidFill>
            <a:ln>
              <a:noFill/>
            </a:ln>
            <a:effectLst/>
          </c:spPr>
          <c:invertIfNegative val="0"/>
          <c:cat>
            <c:strRef>
              <c:f>'Fixed Security Mar 17'!$M$8:$M$18</c:f>
              <c:strCache>
                <c:ptCount val="11"/>
                <c:pt idx="0">
                  <c:v>&lt;150%</c:v>
                </c:pt>
                <c:pt idx="1">
                  <c:v>150-200%</c:v>
                </c:pt>
                <c:pt idx="2">
                  <c:v>200-250%</c:v>
                </c:pt>
                <c:pt idx="3">
                  <c:v>250-300%</c:v>
                </c:pt>
                <c:pt idx="4">
                  <c:v>300-350%</c:v>
                </c:pt>
                <c:pt idx="5">
                  <c:v>350-400%</c:v>
                </c:pt>
                <c:pt idx="6">
                  <c:v>400-450%</c:v>
                </c:pt>
                <c:pt idx="7">
                  <c:v>450-500%</c:v>
                </c:pt>
                <c:pt idx="8">
                  <c:v>500-600%</c:v>
                </c:pt>
                <c:pt idx="9">
                  <c:v>600-700%</c:v>
                </c:pt>
                <c:pt idx="10">
                  <c:v>700%+</c:v>
                </c:pt>
              </c:strCache>
            </c:strRef>
          </c:cat>
          <c:val>
            <c:numRef>
              <c:f>'Fixed Security Mar 17'!$N$8:$N$18</c:f>
              <c:numCache>
                <c:formatCode>_-* #,##0_-;\-* #,##0_-;_-* "-"??_-;_-@_-</c:formatCode>
                <c:ptCount val="11"/>
                <c:pt idx="0">
                  <c:v>0</c:v>
                </c:pt>
                <c:pt idx="1">
                  <c:v>1385537.4920000001</c:v>
                </c:pt>
                <c:pt idx="2">
                  <c:v>635119.05700000003</c:v>
                </c:pt>
                <c:pt idx="3">
                  <c:v>149694.90770999994</c:v>
                </c:pt>
                <c:pt idx="4">
                  <c:v>226936.92599999998</c:v>
                </c:pt>
                <c:pt idx="5">
                  <c:v>67004.899999999907</c:v>
                </c:pt>
                <c:pt idx="6">
                  <c:v>17003.136370000429</c:v>
                </c:pt>
                <c:pt idx="7">
                  <c:v>14856.044999999925</c:v>
                </c:pt>
                <c:pt idx="8">
                  <c:v>16342.5</c:v>
                </c:pt>
                <c:pt idx="9">
                  <c:v>10574.898999999743</c:v>
                </c:pt>
                <c:pt idx="10">
                  <c:v>27902.419000000227</c:v>
                </c:pt>
              </c:numCache>
            </c:numRef>
          </c:val>
          <c:extLst>
            <c:ext xmlns:c16="http://schemas.microsoft.com/office/drawing/2014/chart" uri="{C3380CC4-5D6E-409C-BE32-E72D297353CC}">
              <c16:uniqueId val="{00000000-A08A-4103-9253-B2D10BD8CB0C}"/>
            </c:ext>
          </c:extLst>
        </c:ser>
        <c:dLbls>
          <c:showLegendKey val="0"/>
          <c:showVal val="0"/>
          <c:showCatName val="0"/>
          <c:showSerName val="0"/>
          <c:showPercent val="0"/>
          <c:showBubbleSize val="0"/>
        </c:dLbls>
        <c:gapWidth val="150"/>
        <c:overlap val="100"/>
        <c:axId val="295610920"/>
        <c:axId val="295610528"/>
      </c:barChart>
      <c:catAx>
        <c:axId val="295610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 Cover MV-ST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95610528"/>
        <c:crosses val="autoZero"/>
        <c:auto val="1"/>
        <c:lblAlgn val="ctr"/>
        <c:lblOffset val="100"/>
        <c:noMultiLvlLbl val="0"/>
      </c:catAx>
      <c:valAx>
        <c:axId val="295610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Total Loan Balances £'000s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95610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86968815030026E-2"/>
          <c:y val="4.4736648035275772E-2"/>
          <c:w val="0.9314899698890956"/>
          <c:h val="0.66785957752612568"/>
        </c:manualLayout>
      </c:layout>
      <c:barChart>
        <c:barDir val="col"/>
        <c:grouping val="stacked"/>
        <c:varyColors val="0"/>
        <c:ser>
          <c:idx val="0"/>
          <c:order val="0"/>
          <c:tx>
            <c:strRef>
              <c:f>'UADS Mar 17'!$D$1</c:f>
              <c:strCache>
                <c:ptCount val="1"/>
                <c:pt idx="0">
                  <c:v>Unmitigated Cash Flow</c:v>
                </c:pt>
              </c:strCache>
            </c:strRef>
          </c:tx>
          <c:invertIfNegative val="0"/>
          <c:cat>
            <c:strRef>
              <c:f>'UADS Mar 17'!$B$2:$B$21</c:f>
              <c:strCache>
                <c:ptCount val="20"/>
                <c:pt idx="0">
                  <c:v>Family Mosaic</c:v>
                </c:pt>
                <c:pt idx="1">
                  <c:v>Home</c:v>
                </c:pt>
                <c:pt idx="2">
                  <c:v>Midland Heart</c:v>
                </c:pt>
                <c:pt idx="3">
                  <c:v>Thames Valley</c:v>
                </c:pt>
                <c:pt idx="4">
                  <c:v>ASRA Housing Group</c:v>
                </c:pt>
                <c:pt idx="5">
                  <c:v>AmicusHorizon</c:v>
                </c:pt>
                <c:pt idx="6">
                  <c:v>Sanctuary</c:v>
                </c:pt>
                <c:pt idx="7">
                  <c:v>Riverside Group</c:v>
                </c:pt>
                <c:pt idx="8">
                  <c:v>Manningham</c:v>
                </c:pt>
                <c:pt idx="9">
                  <c:v>London &amp; Quadrant</c:v>
                </c:pt>
                <c:pt idx="10">
                  <c:v>Metropolitan</c:v>
                </c:pt>
                <c:pt idx="11">
                  <c:v>Network</c:v>
                </c:pt>
                <c:pt idx="12">
                  <c:v>One HG</c:v>
                </c:pt>
                <c:pt idx="13">
                  <c:v>Southern</c:v>
                </c:pt>
                <c:pt idx="14">
                  <c:v>Mosscare</c:v>
                </c:pt>
                <c:pt idx="15">
                  <c:v>Great Places</c:v>
                </c:pt>
                <c:pt idx="16">
                  <c:v>Origin Housing Group</c:v>
                </c:pt>
                <c:pt idx="17">
                  <c:v>Places for People</c:v>
                </c:pt>
                <c:pt idx="18">
                  <c:v>Waterloo</c:v>
                </c:pt>
                <c:pt idx="19">
                  <c:v>Devon &amp; Cornwall</c:v>
                </c:pt>
              </c:strCache>
            </c:strRef>
          </c:cat>
          <c:val>
            <c:numRef>
              <c:f>'UADS Mar 17'!$D$2:$D$21</c:f>
              <c:numCache>
                <c:formatCode>#,##0</c:formatCode>
                <c:ptCount val="20"/>
                <c:pt idx="0">
                  <c:v>3965.3653135000004</c:v>
                </c:pt>
                <c:pt idx="1">
                  <c:v>2857.86</c:v>
                </c:pt>
                <c:pt idx="2">
                  <c:v>2640.0840000000003</c:v>
                </c:pt>
                <c:pt idx="3">
                  <c:v>2239.9769999999999</c:v>
                </c:pt>
                <c:pt idx="4">
                  <c:v>2153.1750000000002</c:v>
                </c:pt>
                <c:pt idx="5">
                  <c:v>1975.95</c:v>
                </c:pt>
                <c:pt idx="6">
                  <c:v>1931.2999999999997</c:v>
                </c:pt>
                <c:pt idx="7">
                  <c:v>1719.62</c:v>
                </c:pt>
                <c:pt idx="8">
                  <c:v>1687.05</c:v>
                </c:pt>
                <c:pt idx="9">
                  <c:v>1680.5309499999998</c:v>
                </c:pt>
                <c:pt idx="10">
                  <c:v>1432.638852</c:v>
                </c:pt>
                <c:pt idx="11">
                  <c:v>1339.5525000000002</c:v>
                </c:pt>
                <c:pt idx="12">
                  <c:v>1313.6105320000001</c:v>
                </c:pt>
                <c:pt idx="13">
                  <c:v>1264.3343999999997</c:v>
                </c:pt>
                <c:pt idx="14">
                  <c:v>1245.0049999999999</c:v>
                </c:pt>
                <c:pt idx="15">
                  <c:v>1244.4875000000002</c:v>
                </c:pt>
                <c:pt idx="16">
                  <c:v>1202.08</c:v>
                </c:pt>
                <c:pt idx="17">
                  <c:v>1198.4607000000001</c:v>
                </c:pt>
                <c:pt idx="18">
                  <c:v>1110.76125</c:v>
                </c:pt>
                <c:pt idx="19">
                  <c:v>1098.1760000000002</c:v>
                </c:pt>
              </c:numCache>
            </c:numRef>
          </c:val>
          <c:extLst>
            <c:ext xmlns:c16="http://schemas.microsoft.com/office/drawing/2014/chart" uri="{C3380CC4-5D6E-409C-BE32-E72D297353CC}">
              <c16:uniqueId val="{00000000-6F50-4495-B577-7A978BEE8791}"/>
            </c:ext>
          </c:extLst>
        </c:ser>
        <c:dLbls>
          <c:showLegendKey val="0"/>
          <c:showVal val="0"/>
          <c:showCatName val="0"/>
          <c:showSerName val="0"/>
          <c:showPercent val="0"/>
          <c:showBubbleSize val="0"/>
        </c:dLbls>
        <c:gapWidth val="150"/>
        <c:overlap val="100"/>
        <c:axId val="230994056"/>
        <c:axId val="230992096"/>
      </c:barChart>
      <c:catAx>
        <c:axId val="230994056"/>
        <c:scaling>
          <c:orientation val="minMax"/>
        </c:scaling>
        <c:delete val="0"/>
        <c:axPos val="b"/>
        <c:numFmt formatCode="General" sourceLinked="0"/>
        <c:majorTickMark val="out"/>
        <c:minorTickMark val="none"/>
        <c:tickLblPos val="nextTo"/>
        <c:crossAx val="230992096"/>
        <c:crosses val="autoZero"/>
        <c:auto val="1"/>
        <c:lblAlgn val="ctr"/>
        <c:lblOffset val="100"/>
        <c:noMultiLvlLbl val="0"/>
      </c:catAx>
      <c:valAx>
        <c:axId val="230992096"/>
        <c:scaling>
          <c:orientation val="minMax"/>
        </c:scaling>
        <c:delete val="0"/>
        <c:axPos val="l"/>
        <c:majorGridlines>
          <c:spPr>
            <a:ln>
              <a:solidFill>
                <a:schemeClr val="bg1">
                  <a:lumMod val="75000"/>
                </a:schemeClr>
              </a:solidFill>
            </a:ln>
          </c:spPr>
        </c:majorGridlines>
        <c:numFmt formatCode="#,##0" sourceLinked="1"/>
        <c:majorTickMark val="out"/>
        <c:minorTickMark val="none"/>
        <c:tickLblPos val="nextTo"/>
        <c:crossAx val="230994056"/>
        <c:crosses val="autoZero"/>
        <c:crossBetween val="between"/>
      </c:valAx>
      <c:spPr>
        <a:ln cmpd="sng">
          <a:noFill/>
        </a:ln>
      </c:spPr>
    </c:plotArea>
    <c:plotVisOnly val="1"/>
    <c:dispBlanksAs val="gap"/>
    <c:showDLblsOverMax val="0"/>
  </c:chart>
  <c:spPr>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pattFill prst="wdDnDiag">
                <a:fgClr>
                  <a:srgbClr val="00B050"/>
                </a:fgClr>
                <a:bgClr>
                  <a:schemeClr val="bg1"/>
                </a:bgClr>
              </a:pattFill>
              <a:ln>
                <a:noFill/>
              </a:ln>
              <a:effectLst/>
            </c:spPr>
            <c:extLst>
              <c:ext xmlns:c16="http://schemas.microsoft.com/office/drawing/2014/chart" uri="{C3380CC4-5D6E-409C-BE32-E72D297353CC}">
                <c16:uniqueId val="{00000001-5C6D-4809-AB4E-364DF2119A14}"/>
              </c:ext>
            </c:extLst>
          </c:dPt>
          <c:cat>
            <c:numRef>
              <c:f>'Debenture Maturities'!$A$3:$A$7</c:f>
              <c:numCache>
                <c:formatCode>General</c:formatCode>
                <c:ptCount val="5"/>
                <c:pt idx="0">
                  <c:v>2016</c:v>
                </c:pt>
                <c:pt idx="1">
                  <c:v>2019</c:v>
                </c:pt>
                <c:pt idx="2">
                  <c:v>2023</c:v>
                </c:pt>
                <c:pt idx="3">
                  <c:v>2025</c:v>
                </c:pt>
                <c:pt idx="4">
                  <c:v>2027</c:v>
                </c:pt>
              </c:numCache>
            </c:numRef>
          </c:cat>
          <c:val>
            <c:numRef>
              <c:f>'Debenture Maturities'!$B$3:$B$7</c:f>
              <c:numCache>
                <c:formatCode>General</c:formatCode>
                <c:ptCount val="5"/>
                <c:pt idx="0">
                  <c:v>152800</c:v>
                </c:pt>
                <c:pt idx="1">
                  <c:v>26993</c:v>
                </c:pt>
                <c:pt idx="2">
                  <c:v>188100</c:v>
                </c:pt>
                <c:pt idx="3">
                  <c:v>49450</c:v>
                </c:pt>
                <c:pt idx="4">
                  <c:v>32691</c:v>
                </c:pt>
              </c:numCache>
            </c:numRef>
          </c:val>
          <c:extLst>
            <c:ext xmlns:c16="http://schemas.microsoft.com/office/drawing/2014/chart" uri="{C3380CC4-5D6E-409C-BE32-E72D297353CC}">
              <c16:uniqueId val="{00000002-5C6D-4809-AB4E-364DF2119A14}"/>
            </c:ext>
          </c:extLst>
        </c:ser>
        <c:dLbls>
          <c:showLegendKey val="0"/>
          <c:showVal val="0"/>
          <c:showCatName val="0"/>
          <c:showSerName val="0"/>
          <c:showPercent val="0"/>
          <c:showBubbleSize val="0"/>
        </c:dLbls>
        <c:gapWidth val="100"/>
        <c:overlap val="-27"/>
        <c:axId val="290516264"/>
        <c:axId val="290516656"/>
      </c:barChart>
      <c:catAx>
        <c:axId val="290516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516656"/>
        <c:crosses val="autoZero"/>
        <c:auto val="0"/>
        <c:lblAlgn val="ctr"/>
        <c:lblOffset val="100"/>
        <c:noMultiLvlLbl val="0"/>
      </c:catAx>
      <c:valAx>
        <c:axId val="290516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Nominal (£000's)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516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1821384504813E-2"/>
          <c:y val="1.8795074841023201E-2"/>
          <c:w val="0.87920116573261264"/>
          <c:h val="0.91771374987336041"/>
        </c:manualLayout>
      </c:layout>
      <c:barChart>
        <c:barDir val="col"/>
        <c:grouping val="clustered"/>
        <c:varyColors val="0"/>
        <c:ser>
          <c:idx val="0"/>
          <c:order val="0"/>
          <c:spPr>
            <a:solidFill>
              <a:schemeClr val="accent1"/>
            </a:solidFill>
            <a:ln>
              <a:noFill/>
            </a:ln>
            <a:effectLst/>
          </c:spPr>
          <c:invertIfNegative val="0"/>
          <c:val>
            <c:numRef>
              <c:f>'2023 Maturities'!$K$2:$K$47</c:f>
              <c:numCache>
                <c:formatCode>#,##0</c:formatCode>
                <c:ptCount val="46"/>
                <c:pt idx="0">
                  <c:v>15300</c:v>
                </c:pt>
                <c:pt idx="1">
                  <c:v>12400</c:v>
                </c:pt>
                <c:pt idx="2">
                  <c:v>12000</c:v>
                </c:pt>
                <c:pt idx="3">
                  <c:v>11000</c:v>
                </c:pt>
                <c:pt idx="4">
                  <c:v>10400</c:v>
                </c:pt>
                <c:pt idx="5">
                  <c:v>10250</c:v>
                </c:pt>
                <c:pt idx="6">
                  <c:v>10000</c:v>
                </c:pt>
                <c:pt idx="7">
                  <c:v>10000</c:v>
                </c:pt>
                <c:pt idx="8">
                  <c:v>6000</c:v>
                </c:pt>
                <c:pt idx="9">
                  <c:v>5600</c:v>
                </c:pt>
                <c:pt idx="10">
                  <c:v>5500</c:v>
                </c:pt>
                <c:pt idx="11">
                  <c:v>5000</c:v>
                </c:pt>
                <c:pt idx="12">
                  <c:v>5000</c:v>
                </c:pt>
                <c:pt idx="13">
                  <c:v>5000</c:v>
                </c:pt>
                <c:pt idx="14">
                  <c:v>4500</c:v>
                </c:pt>
                <c:pt idx="15">
                  <c:v>4000</c:v>
                </c:pt>
                <c:pt idx="16">
                  <c:v>4000</c:v>
                </c:pt>
                <c:pt idx="17">
                  <c:v>4000</c:v>
                </c:pt>
                <c:pt idx="18">
                  <c:v>3800</c:v>
                </c:pt>
                <c:pt idx="19">
                  <c:v>3500</c:v>
                </c:pt>
                <c:pt idx="20">
                  <c:v>3000</c:v>
                </c:pt>
                <c:pt idx="21">
                  <c:v>2750</c:v>
                </c:pt>
                <c:pt idx="22">
                  <c:v>2500</c:v>
                </c:pt>
                <c:pt idx="23">
                  <c:v>2500</c:v>
                </c:pt>
                <c:pt idx="24">
                  <c:v>2000</c:v>
                </c:pt>
                <c:pt idx="25">
                  <c:v>2000</c:v>
                </c:pt>
                <c:pt idx="26">
                  <c:v>2000</c:v>
                </c:pt>
                <c:pt idx="27">
                  <c:v>2000</c:v>
                </c:pt>
                <c:pt idx="28">
                  <c:v>2000</c:v>
                </c:pt>
                <c:pt idx="29">
                  <c:v>2000</c:v>
                </c:pt>
                <c:pt idx="30">
                  <c:v>2000</c:v>
                </c:pt>
                <c:pt idx="31">
                  <c:v>2000</c:v>
                </c:pt>
                <c:pt idx="32">
                  <c:v>1750</c:v>
                </c:pt>
                <c:pt idx="33">
                  <c:v>1500</c:v>
                </c:pt>
                <c:pt idx="34">
                  <c:v>1500</c:v>
                </c:pt>
                <c:pt idx="35">
                  <c:v>1500</c:v>
                </c:pt>
                <c:pt idx="36">
                  <c:v>1500</c:v>
                </c:pt>
                <c:pt idx="37">
                  <c:v>1250</c:v>
                </c:pt>
                <c:pt idx="38">
                  <c:v>1200</c:v>
                </c:pt>
                <c:pt idx="39">
                  <c:v>1000</c:v>
                </c:pt>
                <c:pt idx="40">
                  <c:v>1000</c:v>
                </c:pt>
                <c:pt idx="41">
                  <c:v>750</c:v>
                </c:pt>
                <c:pt idx="42">
                  <c:v>650</c:v>
                </c:pt>
                <c:pt idx="43">
                  <c:v>500</c:v>
                </c:pt>
                <c:pt idx="44">
                  <c:v>500</c:v>
                </c:pt>
                <c:pt idx="45">
                  <c:v>500</c:v>
                </c:pt>
              </c:numCache>
            </c:numRef>
          </c:val>
          <c:extLst>
            <c:ext xmlns:c16="http://schemas.microsoft.com/office/drawing/2014/chart" uri="{C3380CC4-5D6E-409C-BE32-E72D297353CC}">
              <c16:uniqueId val="{00000000-BFFB-444C-B132-E2647986B716}"/>
            </c:ext>
          </c:extLst>
        </c:ser>
        <c:dLbls>
          <c:showLegendKey val="0"/>
          <c:showVal val="0"/>
          <c:showCatName val="0"/>
          <c:showSerName val="0"/>
          <c:showPercent val="0"/>
          <c:showBubbleSize val="0"/>
        </c:dLbls>
        <c:gapWidth val="219"/>
        <c:overlap val="-27"/>
        <c:axId val="191017560"/>
        <c:axId val="191017952"/>
      </c:barChart>
      <c:catAx>
        <c:axId val="191017560"/>
        <c:scaling>
          <c:orientation val="minMax"/>
        </c:scaling>
        <c:delete val="1"/>
        <c:axPos val="b"/>
        <c:majorTickMark val="none"/>
        <c:minorTickMark val="none"/>
        <c:tickLblPos val="nextTo"/>
        <c:crossAx val="191017952"/>
        <c:crosses val="autoZero"/>
        <c:auto val="1"/>
        <c:lblAlgn val="ctr"/>
        <c:lblOffset val="100"/>
        <c:noMultiLvlLbl val="0"/>
      </c:catAx>
      <c:valAx>
        <c:axId val="191017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Nominal</a:t>
                </a:r>
                <a:r>
                  <a:rPr lang="en-GB" baseline="0"/>
                  <a:t> (£000's)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017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Sheet2!$L$143:$L$144</c:f>
              <c:strCache>
                <c:ptCount val="2"/>
                <c:pt idx="0">
                  <c:v>THFC EIB</c:v>
                </c:pt>
              </c:strCache>
            </c:strRef>
          </c:tx>
          <c:spPr>
            <a:solidFill>
              <a:schemeClr val="accent1"/>
            </a:solidFill>
            <a:ln>
              <a:noFill/>
            </a:ln>
            <a:effectLst/>
          </c:spPr>
          <c:invertIfNegative val="0"/>
          <c:cat>
            <c:strRef>
              <c:f>Sheet2!$K$145:$K$153</c:f>
              <c:strCache>
                <c:ptCount val="9"/>
                <c:pt idx="0">
                  <c:v>2009/10</c:v>
                </c:pt>
                <c:pt idx="1">
                  <c:v>2010/11</c:v>
                </c:pt>
                <c:pt idx="2">
                  <c:v>2011/12</c:v>
                </c:pt>
                <c:pt idx="3">
                  <c:v>2012/13</c:v>
                </c:pt>
                <c:pt idx="4">
                  <c:v>2013/14</c:v>
                </c:pt>
                <c:pt idx="5">
                  <c:v>2014/15</c:v>
                </c:pt>
                <c:pt idx="6">
                  <c:v>2015/16</c:v>
                </c:pt>
                <c:pt idx="7">
                  <c:v>2016/17</c:v>
                </c:pt>
                <c:pt idx="8">
                  <c:v>2017/18</c:v>
                </c:pt>
              </c:strCache>
            </c:strRef>
          </c:cat>
          <c:val>
            <c:numRef>
              <c:f>Sheet2!$L$145:$L$153</c:f>
              <c:numCache>
                <c:formatCode>_-* #,##0_-;\-* #,##0_-;_-* "-"??_-;_-@_-</c:formatCode>
                <c:ptCount val="9"/>
                <c:pt idx="0">
                  <c:v>102000</c:v>
                </c:pt>
                <c:pt idx="1">
                  <c:v>282000</c:v>
                </c:pt>
                <c:pt idx="2">
                  <c:v>51000</c:v>
                </c:pt>
                <c:pt idx="3">
                  <c:v>5000</c:v>
                </c:pt>
                <c:pt idx="4">
                  <c:v>403000</c:v>
                </c:pt>
                <c:pt idx="5">
                  <c:v>0</c:v>
                </c:pt>
              </c:numCache>
            </c:numRef>
          </c:val>
          <c:extLst>
            <c:ext xmlns:c16="http://schemas.microsoft.com/office/drawing/2014/chart" uri="{C3380CC4-5D6E-409C-BE32-E72D297353CC}">
              <c16:uniqueId val="{00000000-C8FB-4974-B69A-E3CA08E13CC1}"/>
            </c:ext>
          </c:extLst>
        </c:ser>
        <c:ser>
          <c:idx val="1"/>
          <c:order val="1"/>
          <c:tx>
            <c:strRef>
              <c:f>Sheet2!$M$143:$M$144</c:f>
              <c:strCache>
                <c:ptCount val="2"/>
                <c:pt idx="0">
                  <c:v>THFC Bond</c:v>
                </c:pt>
              </c:strCache>
            </c:strRef>
          </c:tx>
          <c:spPr>
            <a:solidFill>
              <a:schemeClr val="accent1">
                <a:lumMod val="50000"/>
              </a:schemeClr>
            </a:solidFill>
            <a:ln>
              <a:noFill/>
            </a:ln>
            <a:effectLst/>
          </c:spPr>
          <c:invertIfNegative val="0"/>
          <c:cat>
            <c:strRef>
              <c:f>Sheet2!$K$145:$K$153</c:f>
              <c:strCache>
                <c:ptCount val="9"/>
                <c:pt idx="0">
                  <c:v>2009/10</c:v>
                </c:pt>
                <c:pt idx="1">
                  <c:v>2010/11</c:v>
                </c:pt>
                <c:pt idx="2">
                  <c:v>2011/12</c:v>
                </c:pt>
                <c:pt idx="3">
                  <c:v>2012/13</c:v>
                </c:pt>
                <c:pt idx="4">
                  <c:v>2013/14</c:v>
                </c:pt>
                <c:pt idx="5">
                  <c:v>2014/15</c:v>
                </c:pt>
                <c:pt idx="6">
                  <c:v>2015/16</c:v>
                </c:pt>
                <c:pt idx="7">
                  <c:v>2016/17</c:v>
                </c:pt>
                <c:pt idx="8">
                  <c:v>2017/18</c:v>
                </c:pt>
              </c:strCache>
            </c:strRef>
          </c:cat>
          <c:val>
            <c:numRef>
              <c:f>Sheet2!$M$145:$M$153</c:f>
              <c:numCache>
                <c:formatCode>_-* #,##0_-;\-* #,##0_-;_-* "-"??_-;_-@_-</c:formatCode>
                <c:ptCount val="9"/>
                <c:pt idx="0">
                  <c:v>263250</c:v>
                </c:pt>
                <c:pt idx="1">
                  <c:v>107600</c:v>
                </c:pt>
                <c:pt idx="2">
                  <c:v>276100</c:v>
                </c:pt>
                <c:pt idx="3">
                  <c:v>227600</c:v>
                </c:pt>
                <c:pt idx="4">
                  <c:v>121600</c:v>
                </c:pt>
                <c:pt idx="5">
                  <c:v>0</c:v>
                </c:pt>
              </c:numCache>
            </c:numRef>
          </c:val>
          <c:extLst>
            <c:ext xmlns:c16="http://schemas.microsoft.com/office/drawing/2014/chart" uri="{C3380CC4-5D6E-409C-BE32-E72D297353CC}">
              <c16:uniqueId val="{00000001-C8FB-4974-B69A-E3CA08E13CC1}"/>
            </c:ext>
          </c:extLst>
        </c:ser>
        <c:ser>
          <c:idx val="2"/>
          <c:order val="2"/>
          <c:tx>
            <c:strRef>
              <c:f>Sheet2!$N$143</c:f>
              <c:strCache>
                <c:ptCount val="1"/>
                <c:pt idx="0">
                  <c:v>AHF EIB</c:v>
                </c:pt>
              </c:strCache>
            </c:strRef>
          </c:tx>
          <c:spPr>
            <a:solidFill>
              <a:schemeClr val="accent6">
                <a:lumMod val="40000"/>
                <a:lumOff val="60000"/>
              </a:schemeClr>
            </a:solidFill>
            <a:ln>
              <a:noFill/>
            </a:ln>
            <a:effectLst/>
          </c:spPr>
          <c:invertIfNegative val="0"/>
          <c:cat>
            <c:strRef>
              <c:f>Sheet2!$K$145:$K$153</c:f>
              <c:strCache>
                <c:ptCount val="9"/>
                <c:pt idx="0">
                  <c:v>2009/10</c:v>
                </c:pt>
                <c:pt idx="1">
                  <c:v>2010/11</c:v>
                </c:pt>
                <c:pt idx="2">
                  <c:v>2011/12</c:v>
                </c:pt>
                <c:pt idx="3">
                  <c:v>2012/13</c:v>
                </c:pt>
                <c:pt idx="4">
                  <c:v>2013/14</c:v>
                </c:pt>
                <c:pt idx="5">
                  <c:v>2014/15</c:v>
                </c:pt>
                <c:pt idx="6">
                  <c:v>2015/16</c:v>
                </c:pt>
                <c:pt idx="7">
                  <c:v>2016/17</c:v>
                </c:pt>
                <c:pt idx="8">
                  <c:v>2017/18</c:v>
                </c:pt>
              </c:strCache>
            </c:strRef>
          </c:cat>
          <c:val>
            <c:numRef>
              <c:f>Sheet2!$N$145:$N$153</c:f>
              <c:numCache>
                <c:formatCode>General</c:formatCode>
                <c:ptCount val="9"/>
                <c:pt idx="4" formatCode="_-* #,##0_-;\-* #,##0_-;_-* &quot;-&quot;??_-;_-@_-">
                  <c:v>56700</c:v>
                </c:pt>
                <c:pt idx="5" formatCode="_-* #,##0_-;\-* #,##0_-;_-* &quot;-&quot;??_-;_-@_-">
                  <c:v>318200</c:v>
                </c:pt>
                <c:pt idx="6" formatCode="_-* #,##0_-;\-* #,##0_-;_-* &quot;-&quot;??_-;_-@_-">
                  <c:v>369100</c:v>
                </c:pt>
                <c:pt idx="7" formatCode="_-* #,##0_-;\-* #,##0_-;_-* &quot;-&quot;??_-;_-@_-">
                  <c:v>483500</c:v>
                </c:pt>
                <c:pt idx="8" formatCode="_-* #,##0_-;\-* #,##0_-;_-* &quot;-&quot;??_-;_-@_-">
                  <c:v>272500</c:v>
                </c:pt>
              </c:numCache>
            </c:numRef>
          </c:val>
          <c:extLst>
            <c:ext xmlns:c16="http://schemas.microsoft.com/office/drawing/2014/chart" uri="{C3380CC4-5D6E-409C-BE32-E72D297353CC}">
              <c16:uniqueId val="{00000002-C8FB-4974-B69A-E3CA08E13CC1}"/>
            </c:ext>
          </c:extLst>
        </c:ser>
        <c:ser>
          <c:idx val="3"/>
          <c:order val="3"/>
          <c:tx>
            <c:strRef>
              <c:f>Sheet2!$O$143:$O$144</c:f>
              <c:strCache>
                <c:ptCount val="2"/>
                <c:pt idx="0">
                  <c:v>AHF Bond</c:v>
                </c:pt>
              </c:strCache>
            </c:strRef>
          </c:tx>
          <c:spPr>
            <a:solidFill>
              <a:schemeClr val="accent6">
                <a:lumMod val="75000"/>
              </a:schemeClr>
            </a:solidFill>
            <a:ln>
              <a:noFill/>
            </a:ln>
            <a:effectLst/>
          </c:spPr>
          <c:invertIfNegative val="0"/>
          <c:cat>
            <c:strRef>
              <c:f>Sheet2!$K$145:$K$153</c:f>
              <c:strCache>
                <c:ptCount val="9"/>
                <c:pt idx="0">
                  <c:v>2009/10</c:v>
                </c:pt>
                <c:pt idx="1">
                  <c:v>2010/11</c:v>
                </c:pt>
                <c:pt idx="2">
                  <c:v>2011/12</c:v>
                </c:pt>
                <c:pt idx="3">
                  <c:v>2012/13</c:v>
                </c:pt>
                <c:pt idx="4">
                  <c:v>2013/14</c:v>
                </c:pt>
                <c:pt idx="5">
                  <c:v>2014/15</c:v>
                </c:pt>
                <c:pt idx="6">
                  <c:v>2015/16</c:v>
                </c:pt>
                <c:pt idx="7">
                  <c:v>2016/17</c:v>
                </c:pt>
                <c:pt idx="8">
                  <c:v>2017/18</c:v>
                </c:pt>
              </c:strCache>
            </c:strRef>
          </c:cat>
          <c:val>
            <c:numRef>
              <c:f>Sheet2!$O$145:$O$153</c:f>
              <c:numCache>
                <c:formatCode>General</c:formatCode>
                <c:ptCount val="9"/>
                <c:pt idx="5" formatCode="_-* #,##0_-;\-* #,##0_-;_-* &quot;-&quot;??_-;_-@_-">
                  <c:v>600900</c:v>
                </c:pt>
                <c:pt idx="6" formatCode="_-* #,##0_-;\-* #,##0_-;_-* &quot;-&quot;??_-;_-@_-">
                  <c:v>402000</c:v>
                </c:pt>
                <c:pt idx="7" formatCode="_-* #,##0_-;\-* #,##0_-;_-* &quot;-&quot;??_-;_-@_-">
                  <c:v>649200</c:v>
                </c:pt>
                <c:pt idx="8" formatCode="_-* #,##0_-;\-* #,##0_-;_-* &quot;-&quot;??_-;_-@_-">
                  <c:v>80000</c:v>
                </c:pt>
              </c:numCache>
            </c:numRef>
          </c:val>
          <c:extLst>
            <c:ext xmlns:c16="http://schemas.microsoft.com/office/drawing/2014/chart" uri="{C3380CC4-5D6E-409C-BE32-E72D297353CC}">
              <c16:uniqueId val="{00000003-C8FB-4974-B69A-E3CA08E13CC1}"/>
            </c:ext>
          </c:extLst>
        </c:ser>
        <c:dLbls>
          <c:showLegendKey val="0"/>
          <c:showVal val="0"/>
          <c:showCatName val="0"/>
          <c:showSerName val="0"/>
          <c:showPercent val="0"/>
          <c:showBubbleSize val="0"/>
        </c:dLbls>
        <c:gapWidth val="150"/>
        <c:overlap val="100"/>
        <c:axId val="144554848"/>
        <c:axId val="220265536"/>
        <c:extLst>
          <c:ext xmlns:c15="http://schemas.microsoft.com/office/drawing/2012/chart" uri="{02D57815-91ED-43cb-92C2-25804820EDAC}">
            <c15:filteredBarSeries>
              <c15:ser>
                <c:idx val="5"/>
                <c:order val="4"/>
                <c:tx>
                  <c:strRef>
                    <c:extLst>
                      <c:ext uri="{02D57815-91ED-43cb-92C2-25804820EDAC}">
                        <c15:formulaRef>
                          <c15:sqref>Sheet2!$P$143</c15:sqref>
                        </c15:formulaRef>
                      </c:ext>
                    </c:extLst>
                    <c:strCache>
                      <c:ptCount val="1"/>
                      <c:pt idx="0">
                        <c:v>AHF Bugeted Bond</c:v>
                      </c:pt>
                    </c:strCache>
                  </c:strRef>
                </c:tx>
                <c:spPr>
                  <a:solidFill>
                    <a:schemeClr val="accent6"/>
                  </a:solidFill>
                  <a:ln>
                    <a:noFill/>
                  </a:ln>
                  <a:effectLst/>
                </c:spPr>
                <c:invertIfNegative val="0"/>
                <c:cat>
                  <c:strRef>
                    <c:extLst>
                      <c:ext uri="{02D57815-91ED-43cb-92C2-25804820EDAC}">
                        <c15:formulaRef>
                          <c15:sqref>Sheet2!$K$145:$K$153</c15:sqref>
                        </c15:formulaRef>
                      </c:ext>
                    </c:extLst>
                    <c:strCache>
                      <c:ptCount val="9"/>
                      <c:pt idx="0">
                        <c:v>2009/10</c:v>
                      </c:pt>
                      <c:pt idx="1">
                        <c:v>2010/11</c:v>
                      </c:pt>
                      <c:pt idx="2">
                        <c:v>2011/12</c:v>
                      </c:pt>
                      <c:pt idx="3">
                        <c:v>2012/13</c:v>
                      </c:pt>
                      <c:pt idx="4">
                        <c:v>2013/14</c:v>
                      </c:pt>
                      <c:pt idx="5">
                        <c:v>2014/15</c:v>
                      </c:pt>
                      <c:pt idx="6">
                        <c:v>2015/16</c:v>
                      </c:pt>
                      <c:pt idx="7">
                        <c:v>2016/17</c:v>
                      </c:pt>
                      <c:pt idx="8">
                        <c:v>2017/18</c:v>
                      </c:pt>
                    </c:strCache>
                  </c:strRef>
                </c:cat>
                <c:val>
                  <c:numRef>
                    <c:extLst>
                      <c:ext uri="{02D57815-91ED-43cb-92C2-25804820EDAC}">
                        <c15:formulaRef>
                          <c15:sqref>Sheet2!$P$145:$P$153</c15:sqref>
                        </c15:formulaRef>
                      </c:ext>
                    </c:extLst>
                    <c:numCache>
                      <c:formatCode>General</c:formatCode>
                      <c:ptCount val="9"/>
                    </c:numCache>
                  </c:numRef>
                </c:val>
                <c:extLst>
                  <c:ext xmlns:c16="http://schemas.microsoft.com/office/drawing/2014/chart" uri="{C3380CC4-5D6E-409C-BE32-E72D297353CC}">
                    <c16:uniqueId val="{00000004-C8FB-4974-B69A-E3CA08E13CC1}"/>
                  </c:ext>
                </c:extLst>
              </c15:ser>
            </c15:filteredBarSeries>
          </c:ext>
        </c:extLst>
      </c:barChart>
      <c:catAx>
        <c:axId val="14455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0265536"/>
        <c:crosses val="autoZero"/>
        <c:auto val="1"/>
        <c:lblAlgn val="ctr"/>
        <c:lblOffset val="100"/>
        <c:noMultiLvlLbl val="0"/>
      </c:catAx>
      <c:valAx>
        <c:axId val="220265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554848"/>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0.5</cdr:x>
      <cdr:y>0.26667</cdr:y>
    </cdr:from>
    <cdr:to>
      <cdr:x>0.91353</cdr:x>
      <cdr:y>0.51552</cdr:y>
    </cdr:to>
    <cdr:sp macro="" textlink="">
      <cdr:nvSpPr>
        <cdr:cNvPr id="2" name="TextBox 1">
          <a:extLst xmlns:a="http://schemas.openxmlformats.org/drawingml/2006/main">
            <a:ext uri="{FF2B5EF4-FFF2-40B4-BE49-F238E27FC236}">
              <a16:creationId xmlns:a16="http://schemas.microsoft.com/office/drawing/2014/main" id="{AAC03147-5697-472F-942B-4B3BA39178E4}"/>
            </a:ext>
          </a:extLst>
        </cdr:cNvPr>
        <cdr:cNvSpPr txBox="1"/>
      </cdr:nvSpPr>
      <cdr:spPr>
        <a:xfrm xmlns:a="http://schemas.openxmlformats.org/drawingml/2006/main">
          <a:off x="4257583" y="1728192"/>
          <a:ext cx="3521295" cy="1612763"/>
        </a:xfrm>
        <a:prstGeom xmlns:a="http://schemas.openxmlformats.org/drawingml/2006/main" prst="rect">
          <a:avLst/>
        </a:prstGeom>
        <a:solidFill xmlns:a="http://schemas.openxmlformats.org/drawingml/2006/main">
          <a:srgbClr val="CCFFCC"/>
        </a:solidFill>
        <a:ln xmlns:a="http://schemas.openxmlformats.org/drawingml/2006/main">
          <a:solidFill>
            <a:srgbClr val="01430A"/>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800" dirty="0"/>
            <a:t>THFC has an additional</a:t>
          </a:r>
        </a:p>
        <a:p xmlns:a="http://schemas.openxmlformats.org/drawingml/2006/main">
          <a:pPr algn="ctr"/>
          <a:r>
            <a:rPr lang="en-GB" sz="1800" dirty="0"/>
            <a:t>security covenant:</a:t>
          </a:r>
        </a:p>
        <a:p xmlns:a="http://schemas.openxmlformats.org/drawingml/2006/main">
          <a:pPr algn="ctr"/>
          <a:r>
            <a:rPr lang="en-GB" sz="1800" i="1" dirty="0"/>
            <a:t>Net annual Income from</a:t>
          </a:r>
        </a:p>
        <a:p xmlns:a="http://schemas.openxmlformats.org/drawingml/2006/main">
          <a:pPr algn="ctr"/>
          <a:r>
            <a:rPr lang="en-GB" sz="1800" i="1" dirty="0"/>
            <a:t>Security must always cover</a:t>
          </a:r>
        </a:p>
        <a:p xmlns:a="http://schemas.openxmlformats.org/drawingml/2006/main">
          <a:pPr algn="ctr"/>
          <a:r>
            <a:rPr lang="en-GB" sz="1800" i="1" dirty="0"/>
            <a:t>Interest payable on the loan</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0.00335</cdr:x>
      <cdr:y>0.00428</cdr:y>
    </cdr:to>
    <cdr:pic>
      <cdr:nvPicPr>
        <cdr:cNvPr id="5" name="chart">
          <a:extLst xmlns:a="http://schemas.openxmlformats.org/drawingml/2006/main">
            <a:ext uri="{FF2B5EF4-FFF2-40B4-BE49-F238E27FC236}">
              <a16:creationId xmlns:a16="http://schemas.microsoft.com/office/drawing/2014/main" id="{C1D4BDA0-ACAA-46B4-BB72-3090D037891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0.00335</cdr:x>
      <cdr:y>0.00428</cdr:y>
    </cdr:to>
    <cdr:pic>
      <cdr:nvPicPr>
        <cdr:cNvPr id="6" name="chart">
          <a:extLst xmlns:a="http://schemas.openxmlformats.org/drawingml/2006/main">
            <a:ext uri="{FF2B5EF4-FFF2-40B4-BE49-F238E27FC236}">
              <a16:creationId xmlns:a16="http://schemas.microsoft.com/office/drawing/2014/main" id="{8CADA961-756F-4205-A944-0493E4A55FD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0.94494</cdr:x>
      <cdr:y>0.16839</cdr:y>
    </cdr:from>
    <cdr:to>
      <cdr:x>1</cdr:x>
      <cdr:y>0.22159</cdr:y>
    </cdr:to>
    <cdr:sp macro="" textlink="">
      <cdr:nvSpPr>
        <cdr:cNvPr id="11" name="TextBox 1">
          <a:extLst xmlns:a="http://schemas.openxmlformats.org/drawingml/2006/main">
            <a:ext uri="{FF2B5EF4-FFF2-40B4-BE49-F238E27FC236}">
              <a16:creationId xmlns:a16="http://schemas.microsoft.com/office/drawing/2014/main" id="{FB703916-6CBA-445C-84A3-9549DFF3C55A}"/>
            </a:ext>
          </a:extLst>
        </cdr:cNvPr>
        <cdr:cNvSpPr txBox="1"/>
      </cdr:nvSpPr>
      <cdr:spPr>
        <a:xfrm xmlns:a="http://schemas.openxmlformats.org/drawingml/2006/main">
          <a:off x="7575128" y="959520"/>
          <a:ext cx="400416" cy="3031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GB" sz="1100"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0.57026</cdr:x>
      <cdr:y>0.16966</cdr:y>
    </cdr:from>
    <cdr:to>
      <cdr:x>0.91615</cdr:x>
      <cdr:y>0.42414</cdr:y>
    </cdr:to>
    <cdr:sp macro="" textlink="">
      <cdr:nvSpPr>
        <cdr:cNvPr id="2" name="TextBox 1"/>
        <cdr:cNvSpPr txBox="1"/>
      </cdr:nvSpPr>
      <cdr:spPr>
        <a:xfrm xmlns:a="http://schemas.openxmlformats.org/drawingml/2006/main">
          <a:off x="4392488" y="576064"/>
          <a:ext cx="2664296" cy="864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0.52352</cdr:x>
      <cdr:y>0.12724</cdr:y>
    </cdr:from>
    <cdr:to>
      <cdr:x>0.9068</cdr:x>
      <cdr:y>0.38173</cdr:y>
    </cdr:to>
    <cdr:sp macro="" textlink="">
      <cdr:nvSpPr>
        <cdr:cNvPr id="3" name="TextBox 2"/>
        <cdr:cNvSpPr txBox="1"/>
      </cdr:nvSpPr>
      <cdr:spPr>
        <a:xfrm xmlns:a="http://schemas.openxmlformats.org/drawingml/2006/main">
          <a:off x="4032448" y="432048"/>
          <a:ext cx="2952328" cy="864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0.56558</cdr:x>
      <cdr:y>0.1259</cdr:y>
    </cdr:from>
    <cdr:to>
      <cdr:x>0.89971</cdr:x>
      <cdr:y>0.35918</cdr:y>
    </cdr:to>
    <cdr:sp macro="" textlink="">
      <cdr:nvSpPr>
        <cdr:cNvPr id="4" name="TextBox 3"/>
        <cdr:cNvSpPr txBox="1"/>
      </cdr:nvSpPr>
      <cdr:spPr>
        <a:xfrm xmlns:a="http://schemas.openxmlformats.org/drawingml/2006/main">
          <a:off x="4356484" y="427484"/>
          <a:ext cx="2573660"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0.83478</cdr:x>
      <cdr:y>0.17966</cdr:y>
    </cdr:from>
    <cdr:to>
      <cdr:x>0.9913</cdr:x>
      <cdr:y>0.34867</cdr:y>
    </cdr:to>
    <cdr:sp macro="" textlink="">
      <cdr:nvSpPr>
        <cdr:cNvPr id="2" name="TextBox 1"/>
        <cdr:cNvSpPr txBox="1"/>
      </cdr:nvSpPr>
      <cdr:spPr>
        <a:xfrm xmlns:a="http://schemas.openxmlformats.org/drawingml/2006/main">
          <a:off x="6912768" y="995064"/>
          <a:ext cx="1296144" cy="936104"/>
        </a:xfrm>
        <a:prstGeom xmlns:a="http://schemas.openxmlformats.org/drawingml/2006/main" prst="rect">
          <a:avLst/>
        </a:prstGeom>
        <a:ln xmlns:a="http://schemas.openxmlformats.org/drawingml/2006/main">
          <a:solidFill>
            <a:schemeClr val="accent1"/>
          </a:solidFill>
        </a:ln>
      </cdr:spPr>
      <cdr:txBody>
        <a:bodyPr xmlns:a="http://schemas.openxmlformats.org/drawingml/2006/main" vertOverflow="clip" wrap="square" rtlCol="0"/>
        <a:lstStyle xmlns:a="http://schemas.openxmlformats.org/drawingml/2006/main"/>
        <a:p xmlns:a="http://schemas.openxmlformats.org/drawingml/2006/main">
          <a:r>
            <a:rPr lang="en-GB" sz="1600" i="1" dirty="0">
              <a:solidFill>
                <a:srgbClr val="01430A"/>
              </a:solidFill>
            </a:rPr>
            <a:t>Government annualised target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8" y="2"/>
            <a:ext cx="2944813" cy="495300"/>
          </a:xfrm>
          <a:prstGeom prst="rect">
            <a:avLst/>
          </a:prstGeom>
          <a:noFill/>
          <a:ln w="9525">
            <a:noFill/>
            <a:miter lim="800000"/>
            <a:headEnd/>
            <a:tailEnd/>
          </a:ln>
          <a:effectLst/>
        </p:spPr>
        <p:txBody>
          <a:bodyPr vert="horz" wrap="square" lIns="91605" tIns="45802" rIns="91605" bIns="45802" numCol="1" anchor="t" anchorCtr="0" compatLnSpc="1">
            <a:prstTxWarp prst="textNoShape">
              <a:avLst/>
            </a:prstTxWarp>
          </a:bodyPr>
          <a:lstStyle>
            <a:lvl1pPr algn="l" defTabSz="915988">
              <a:defRPr sz="1200">
                <a:latin typeface="Times New Roman" pitchFamily="18" charset="0"/>
                <a:cs typeface="+mn-cs"/>
              </a:defRPr>
            </a:lvl1pPr>
          </a:lstStyle>
          <a:p>
            <a:pPr>
              <a:defRPr/>
            </a:pPr>
            <a:endParaRPr lang="en-GB" dirty="0"/>
          </a:p>
        </p:txBody>
      </p:sp>
      <p:sp>
        <p:nvSpPr>
          <p:cNvPr id="22531" name="Rectangle 3"/>
          <p:cNvSpPr>
            <a:spLocks noGrp="1" noChangeArrowheads="1"/>
          </p:cNvSpPr>
          <p:nvPr>
            <p:ph type="dt" sz="quarter" idx="1"/>
          </p:nvPr>
        </p:nvSpPr>
        <p:spPr bwMode="auto">
          <a:xfrm>
            <a:off x="3852863" y="2"/>
            <a:ext cx="2944812" cy="495300"/>
          </a:xfrm>
          <a:prstGeom prst="rect">
            <a:avLst/>
          </a:prstGeom>
          <a:noFill/>
          <a:ln w="9525">
            <a:noFill/>
            <a:miter lim="800000"/>
            <a:headEnd/>
            <a:tailEnd/>
          </a:ln>
          <a:effectLst/>
        </p:spPr>
        <p:txBody>
          <a:bodyPr vert="horz" wrap="square" lIns="91605" tIns="45802" rIns="91605" bIns="45802" numCol="1" anchor="t" anchorCtr="0" compatLnSpc="1">
            <a:prstTxWarp prst="textNoShape">
              <a:avLst/>
            </a:prstTxWarp>
          </a:bodyPr>
          <a:lstStyle>
            <a:lvl1pPr algn="r" defTabSz="915988">
              <a:defRPr sz="1200">
                <a:latin typeface="Times New Roman" pitchFamily="18" charset="0"/>
                <a:cs typeface="+mn-cs"/>
              </a:defRPr>
            </a:lvl1pPr>
          </a:lstStyle>
          <a:p>
            <a:pPr>
              <a:defRPr/>
            </a:pPr>
            <a:endParaRPr lang="en-GB" dirty="0"/>
          </a:p>
        </p:txBody>
      </p:sp>
      <p:sp>
        <p:nvSpPr>
          <p:cNvPr id="22532" name="Rectangle 4"/>
          <p:cNvSpPr>
            <a:spLocks noGrp="1" noChangeArrowheads="1"/>
          </p:cNvSpPr>
          <p:nvPr>
            <p:ph type="ftr" sz="quarter" idx="2"/>
          </p:nvPr>
        </p:nvSpPr>
        <p:spPr bwMode="auto">
          <a:xfrm>
            <a:off x="8" y="9431345"/>
            <a:ext cx="2944813" cy="495300"/>
          </a:xfrm>
          <a:prstGeom prst="rect">
            <a:avLst/>
          </a:prstGeom>
          <a:noFill/>
          <a:ln w="9525">
            <a:noFill/>
            <a:miter lim="800000"/>
            <a:headEnd/>
            <a:tailEnd/>
          </a:ln>
          <a:effectLst/>
        </p:spPr>
        <p:txBody>
          <a:bodyPr vert="horz" wrap="square" lIns="91605" tIns="45802" rIns="91605" bIns="45802" numCol="1" anchor="b" anchorCtr="0" compatLnSpc="1">
            <a:prstTxWarp prst="textNoShape">
              <a:avLst/>
            </a:prstTxWarp>
          </a:bodyPr>
          <a:lstStyle>
            <a:lvl1pPr algn="l" defTabSz="915988">
              <a:defRPr sz="1200">
                <a:latin typeface="Times New Roman" pitchFamily="18" charset="0"/>
                <a:cs typeface="+mn-cs"/>
              </a:defRPr>
            </a:lvl1pPr>
          </a:lstStyle>
          <a:p>
            <a:pPr>
              <a:defRPr/>
            </a:pPr>
            <a:endParaRPr lang="en-GB" dirty="0"/>
          </a:p>
        </p:txBody>
      </p:sp>
      <p:sp>
        <p:nvSpPr>
          <p:cNvPr id="22533" name="Rectangle 5"/>
          <p:cNvSpPr>
            <a:spLocks noGrp="1" noChangeArrowheads="1"/>
          </p:cNvSpPr>
          <p:nvPr>
            <p:ph type="sldNum" sz="quarter" idx="3"/>
          </p:nvPr>
        </p:nvSpPr>
        <p:spPr bwMode="auto">
          <a:xfrm>
            <a:off x="3852863" y="9431345"/>
            <a:ext cx="2944812" cy="495300"/>
          </a:xfrm>
          <a:prstGeom prst="rect">
            <a:avLst/>
          </a:prstGeom>
          <a:noFill/>
          <a:ln w="9525">
            <a:noFill/>
            <a:miter lim="800000"/>
            <a:headEnd/>
            <a:tailEnd/>
          </a:ln>
          <a:effectLst/>
        </p:spPr>
        <p:txBody>
          <a:bodyPr vert="horz" wrap="square" lIns="91605" tIns="45802" rIns="91605" bIns="45802" numCol="1" anchor="b" anchorCtr="0" compatLnSpc="1">
            <a:prstTxWarp prst="textNoShape">
              <a:avLst/>
            </a:prstTxWarp>
          </a:bodyPr>
          <a:lstStyle>
            <a:lvl1pPr algn="r" defTabSz="915988">
              <a:defRPr sz="1200">
                <a:latin typeface="Times New Roman" pitchFamily="18" charset="0"/>
                <a:cs typeface="+mn-cs"/>
              </a:defRPr>
            </a:lvl1pPr>
          </a:lstStyle>
          <a:p>
            <a:pPr>
              <a:defRPr/>
            </a:pPr>
            <a:fld id="{CBE0D216-9DFE-44DB-9369-2EB4E45F0775}" type="slidenum">
              <a:rPr lang="en-GB"/>
              <a:pPr>
                <a:defRPr/>
              </a:pPr>
              <a:t>‹#›</a:t>
            </a:fld>
            <a:endParaRPr lang="en-GB" dirty="0"/>
          </a:p>
        </p:txBody>
      </p:sp>
    </p:spTree>
    <p:extLst>
      <p:ext uri="{BB962C8B-B14F-4D97-AF65-F5344CB8AC3E}">
        <p14:creationId xmlns:p14="http://schemas.microsoft.com/office/powerpoint/2010/main" val="2559570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1" y="0"/>
            <a:ext cx="2946400" cy="496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mn-cs"/>
              </a:defRPr>
            </a:lvl1pPr>
          </a:lstStyle>
          <a:p>
            <a:pPr>
              <a:defRPr/>
            </a:pPr>
            <a:endParaRPr lang="en-GB" dirty="0"/>
          </a:p>
        </p:txBody>
      </p:sp>
      <p:sp>
        <p:nvSpPr>
          <p:cNvPr id="100355" name="Rectangle 3"/>
          <p:cNvSpPr>
            <a:spLocks noGrp="1" noChangeArrowheads="1"/>
          </p:cNvSpPr>
          <p:nvPr>
            <p:ph type="dt" idx="1"/>
          </p:nvPr>
        </p:nvSpPr>
        <p:spPr bwMode="auto">
          <a:xfrm>
            <a:off x="3849689" y="0"/>
            <a:ext cx="2946400" cy="496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GB" dirty="0"/>
          </a:p>
        </p:txBody>
      </p:sp>
      <p:sp>
        <p:nvSpPr>
          <p:cNvPr id="286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679451" y="4714881"/>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0358" name="Rectangle 6"/>
          <p:cNvSpPr>
            <a:spLocks noGrp="1" noChangeArrowheads="1"/>
          </p:cNvSpPr>
          <p:nvPr>
            <p:ph type="ftr" sz="quarter" idx="4"/>
          </p:nvPr>
        </p:nvSpPr>
        <p:spPr bwMode="auto">
          <a:xfrm>
            <a:off x="1" y="9428164"/>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mn-cs"/>
              </a:defRPr>
            </a:lvl1pPr>
          </a:lstStyle>
          <a:p>
            <a:pPr>
              <a:defRPr/>
            </a:pPr>
            <a:endParaRPr lang="en-GB" dirty="0"/>
          </a:p>
        </p:txBody>
      </p:sp>
      <p:sp>
        <p:nvSpPr>
          <p:cNvPr id="100359" name="Rectangle 7"/>
          <p:cNvSpPr>
            <a:spLocks noGrp="1" noChangeArrowheads="1"/>
          </p:cNvSpPr>
          <p:nvPr>
            <p:ph type="sldNum" sz="quarter" idx="5"/>
          </p:nvPr>
        </p:nvSpPr>
        <p:spPr bwMode="auto">
          <a:xfrm>
            <a:off x="3849689" y="9428164"/>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8379D517-C45E-46D0-98E8-69093F8FC08C}" type="slidenum">
              <a:rPr lang="en-GB"/>
              <a:pPr>
                <a:defRPr/>
              </a:pPr>
              <a:t>‹#›</a:t>
            </a:fld>
            <a:endParaRPr lang="en-GB" dirty="0"/>
          </a:p>
        </p:txBody>
      </p:sp>
    </p:spTree>
    <p:extLst>
      <p:ext uri="{BB962C8B-B14F-4D97-AF65-F5344CB8AC3E}">
        <p14:creationId xmlns:p14="http://schemas.microsoft.com/office/powerpoint/2010/main" val="1712600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1</a:t>
            </a:fld>
            <a:endParaRPr lang="en-GB" dirty="0"/>
          </a:p>
        </p:txBody>
      </p:sp>
    </p:spTree>
    <p:extLst>
      <p:ext uri="{BB962C8B-B14F-4D97-AF65-F5344CB8AC3E}">
        <p14:creationId xmlns:p14="http://schemas.microsoft.com/office/powerpoint/2010/main" val="247036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16</a:t>
            </a:fld>
            <a:endParaRPr lang="en-GB" dirty="0"/>
          </a:p>
        </p:txBody>
      </p:sp>
    </p:spTree>
    <p:extLst>
      <p:ext uri="{BB962C8B-B14F-4D97-AF65-F5344CB8AC3E}">
        <p14:creationId xmlns:p14="http://schemas.microsoft.com/office/powerpoint/2010/main" val="56276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18</a:t>
            </a:fld>
            <a:endParaRPr lang="en-GB" dirty="0"/>
          </a:p>
        </p:txBody>
      </p:sp>
    </p:spTree>
    <p:extLst>
      <p:ext uri="{BB962C8B-B14F-4D97-AF65-F5344CB8AC3E}">
        <p14:creationId xmlns:p14="http://schemas.microsoft.com/office/powerpoint/2010/main" val="186663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6" name="Slide Number Placeholder 5"/>
          <p:cNvSpPr>
            <a:spLocks noGrp="1"/>
          </p:cNvSpPr>
          <p:nvPr>
            <p:ph type="sldNum" sz="quarter" idx="10"/>
          </p:nvPr>
        </p:nvSpPr>
        <p:spPr/>
        <p:txBody>
          <a:bodyPr/>
          <a:lstStyle/>
          <a:p>
            <a:pPr>
              <a:defRPr/>
            </a:pPr>
            <a:fld id="{8379D517-C45E-46D0-98E8-69093F8FC08C}" type="slidenum">
              <a:rPr lang="en-GB" smtClean="0"/>
              <a:pPr>
                <a:defRPr/>
              </a:pPr>
              <a:t>21</a:t>
            </a:fld>
            <a:endParaRPr lang="en-GB" dirty="0"/>
          </a:p>
        </p:txBody>
      </p:sp>
      <p:sp>
        <p:nvSpPr>
          <p:cNvPr id="7" name="Footer Placeholder 6"/>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328952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6" name="Slide Number Placeholder 5"/>
          <p:cNvSpPr>
            <a:spLocks noGrp="1"/>
          </p:cNvSpPr>
          <p:nvPr>
            <p:ph type="sldNum" sz="quarter" idx="10"/>
          </p:nvPr>
        </p:nvSpPr>
        <p:spPr/>
        <p:txBody>
          <a:bodyPr/>
          <a:lstStyle/>
          <a:p>
            <a:pPr>
              <a:defRPr/>
            </a:pPr>
            <a:fld id="{8379D517-C45E-46D0-98E8-69093F8FC08C}" type="slidenum">
              <a:rPr lang="en-GB" smtClean="0"/>
              <a:pPr>
                <a:defRPr/>
              </a:pPr>
              <a:t>22</a:t>
            </a:fld>
            <a:endParaRPr lang="en-GB" dirty="0"/>
          </a:p>
        </p:txBody>
      </p:sp>
      <p:sp>
        <p:nvSpPr>
          <p:cNvPr id="7" name="Footer Placeholder 6"/>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3570187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6" name="Slide Number Placeholder 5"/>
          <p:cNvSpPr>
            <a:spLocks noGrp="1"/>
          </p:cNvSpPr>
          <p:nvPr>
            <p:ph type="sldNum" sz="quarter" idx="10"/>
          </p:nvPr>
        </p:nvSpPr>
        <p:spPr/>
        <p:txBody>
          <a:bodyPr/>
          <a:lstStyle/>
          <a:p>
            <a:pPr>
              <a:defRPr/>
            </a:pPr>
            <a:fld id="{8379D517-C45E-46D0-98E8-69093F8FC08C}" type="slidenum">
              <a:rPr lang="en-GB" smtClean="0"/>
              <a:pPr>
                <a:defRPr/>
              </a:pPr>
              <a:t>23</a:t>
            </a:fld>
            <a:endParaRPr lang="en-GB" dirty="0"/>
          </a:p>
        </p:txBody>
      </p:sp>
      <p:sp>
        <p:nvSpPr>
          <p:cNvPr id="7" name="Footer Placeholder 6"/>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3241447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6" name="Slide Number Placeholder 5"/>
          <p:cNvSpPr>
            <a:spLocks noGrp="1"/>
          </p:cNvSpPr>
          <p:nvPr>
            <p:ph type="sldNum" sz="quarter" idx="10"/>
          </p:nvPr>
        </p:nvSpPr>
        <p:spPr/>
        <p:txBody>
          <a:bodyPr/>
          <a:lstStyle/>
          <a:p>
            <a:pPr>
              <a:defRPr/>
            </a:pPr>
            <a:fld id="{8379D517-C45E-46D0-98E8-69093F8FC08C}" type="slidenum">
              <a:rPr lang="en-GB" smtClean="0"/>
              <a:pPr>
                <a:defRPr/>
              </a:pPr>
              <a:t>24</a:t>
            </a:fld>
            <a:endParaRPr lang="en-GB" dirty="0"/>
          </a:p>
        </p:txBody>
      </p:sp>
      <p:sp>
        <p:nvSpPr>
          <p:cNvPr id="7" name="Footer Placeholder 6"/>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86266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6" name="Slide Number Placeholder 5"/>
          <p:cNvSpPr>
            <a:spLocks noGrp="1"/>
          </p:cNvSpPr>
          <p:nvPr>
            <p:ph type="sldNum" sz="quarter" idx="10"/>
          </p:nvPr>
        </p:nvSpPr>
        <p:spPr/>
        <p:txBody>
          <a:bodyPr/>
          <a:lstStyle/>
          <a:p>
            <a:pPr>
              <a:defRPr/>
            </a:pPr>
            <a:fld id="{8379D517-C45E-46D0-98E8-69093F8FC08C}" type="slidenum">
              <a:rPr lang="en-GB" smtClean="0"/>
              <a:pPr>
                <a:defRPr/>
              </a:pPr>
              <a:t>25</a:t>
            </a:fld>
            <a:endParaRPr lang="en-GB" dirty="0"/>
          </a:p>
        </p:txBody>
      </p:sp>
      <p:sp>
        <p:nvSpPr>
          <p:cNvPr id="7" name="Footer Placeholder 6"/>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48020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27</a:t>
            </a:fld>
            <a:endParaRPr lang="en-GB" dirty="0"/>
          </a:p>
        </p:txBody>
      </p:sp>
    </p:spTree>
    <p:extLst>
      <p:ext uri="{BB962C8B-B14F-4D97-AF65-F5344CB8AC3E}">
        <p14:creationId xmlns:p14="http://schemas.microsoft.com/office/powerpoint/2010/main" val="360782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28</a:t>
            </a:fld>
            <a:endParaRPr lang="en-GB" dirty="0"/>
          </a:p>
        </p:txBody>
      </p:sp>
    </p:spTree>
    <p:extLst>
      <p:ext uri="{BB962C8B-B14F-4D97-AF65-F5344CB8AC3E}">
        <p14:creationId xmlns:p14="http://schemas.microsoft.com/office/powerpoint/2010/main" val="1984639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33</a:t>
            </a:fld>
            <a:endParaRPr lang="en-GB" dirty="0"/>
          </a:p>
        </p:txBody>
      </p:sp>
    </p:spTree>
    <p:extLst>
      <p:ext uri="{BB962C8B-B14F-4D97-AF65-F5344CB8AC3E}">
        <p14:creationId xmlns:p14="http://schemas.microsoft.com/office/powerpoint/2010/main" val="280063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2</a:t>
            </a:fld>
            <a:endParaRPr lang="en-GB" dirty="0"/>
          </a:p>
        </p:txBody>
      </p:sp>
    </p:spTree>
    <p:extLst>
      <p:ext uri="{BB962C8B-B14F-4D97-AF65-F5344CB8AC3E}">
        <p14:creationId xmlns:p14="http://schemas.microsoft.com/office/powerpoint/2010/main" val="4132188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34</a:t>
            </a:fld>
            <a:endParaRPr lang="en-GB" dirty="0"/>
          </a:p>
        </p:txBody>
      </p:sp>
    </p:spTree>
    <p:extLst>
      <p:ext uri="{BB962C8B-B14F-4D97-AF65-F5344CB8AC3E}">
        <p14:creationId xmlns:p14="http://schemas.microsoft.com/office/powerpoint/2010/main" val="2908506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35</a:t>
            </a:fld>
            <a:endParaRPr lang="en-GB" dirty="0"/>
          </a:p>
        </p:txBody>
      </p:sp>
    </p:spTree>
    <p:extLst>
      <p:ext uri="{BB962C8B-B14F-4D97-AF65-F5344CB8AC3E}">
        <p14:creationId xmlns:p14="http://schemas.microsoft.com/office/powerpoint/2010/main" val="1157039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38</a:t>
            </a:fld>
            <a:endParaRPr lang="en-GB" dirty="0"/>
          </a:p>
        </p:txBody>
      </p:sp>
    </p:spTree>
    <p:extLst>
      <p:ext uri="{BB962C8B-B14F-4D97-AF65-F5344CB8AC3E}">
        <p14:creationId xmlns:p14="http://schemas.microsoft.com/office/powerpoint/2010/main" val="125352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6" name="Slide Number Placeholder 5"/>
          <p:cNvSpPr>
            <a:spLocks noGrp="1"/>
          </p:cNvSpPr>
          <p:nvPr>
            <p:ph type="sldNum" sz="quarter" idx="10"/>
          </p:nvPr>
        </p:nvSpPr>
        <p:spPr/>
        <p:txBody>
          <a:bodyPr/>
          <a:lstStyle/>
          <a:p>
            <a:pPr>
              <a:defRPr/>
            </a:pPr>
            <a:fld id="{8379D517-C45E-46D0-98E8-69093F8FC08C}" type="slidenum">
              <a:rPr lang="en-GB" smtClean="0"/>
              <a:pPr>
                <a:defRPr/>
              </a:pPr>
              <a:t>42</a:t>
            </a:fld>
            <a:endParaRPr lang="en-GB" dirty="0"/>
          </a:p>
        </p:txBody>
      </p:sp>
      <p:sp>
        <p:nvSpPr>
          <p:cNvPr id="7" name="Footer Placeholder 6"/>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738528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43</a:t>
            </a:fld>
            <a:endParaRPr lang="en-GB" dirty="0"/>
          </a:p>
        </p:txBody>
      </p:sp>
    </p:spTree>
    <p:extLst>
      <p:ext uri="{BB962C8B-B14F-4D97-AF65-F5344CB8AC3E}">
        <p14:creationId xmlns:p14="http://schemas.microsoft.com/office/powerpoint/2010/main" val="389043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4</a:t>
            </a:fld>
            <a:endParaRPr lang="en-GB" dirty="0"/>
          </a:p>
        </p:txBody>
      </p:sp>
    </p:spTree>
    <p:extLst>
      <p:ext uri="{BB962C8B-B14F-4D97-AF65-F5344CB8AC3E}">
        <p14:creationId xmlns:p14="http://schemas.microsoft.com/office/powerpoint/2010/main" val="238229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97114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8</a:t>
            </a:fld>
            <a:endParaRPr lang="en-GB" dirty="0"/>
          </a:p>
        </p:txBody>
      </p:sp>
    </p:spTree>
    <p:extLst>
      <p:ext uri="{BB962C8B-B14F-4D97-AF65-F5344CB8AC3E}">
        <p14:creationId xmlns:p14="http://schemas.microsoft.com/office/powerpoint/2010/main" val="1742615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9</a:t>
            </a:fld>
            <a:endParaRPr lang="en-GB" dirty="0"/>
          </a:p>
        </p:txBody>
      </p:sp>
    </p:spTree>
    <p:extLst>
      <p:ext uri="{BB962C8B-B14F-4D97-AF65-F5344CB8AC3E}">
        <p14:creationId xmlns:p14="http://schemas.microsoft.com/office/powerpoint/2010/main" val="385944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10</a:t>
            </a:fld>
            <a:endParaRPr lang="en-GB" dirty="0"/>
          </a:p>
        </p:txBody>
      </p:sp>
    </p:spTree>
    <p:extLst>
      <p:ext uri="{BB962C8B-B14F-4D97-AF65-F5344CB8AC3E}">
        <p14:creationId xmlns:p14="http://schemas.microsoft.com/office/powerpoint/2010/main" val="194414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11</a:t>
            </a:fld>
            <a:endParaRPr lang="en-GB" dirty="0"/>
          </a:p>
        </p:txBody>
      </p:sp>
    </p:spTree>
    <p:extLst>
      <p:ext uri="{BB962C8B-B14F-4D97-AF65-F5344CB8AC3E}">
        <p14:creationId xmlns:p14="http://schemas.microsoft.com/office/powerpoint/2010/main" val="234942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379D517-C45E-46D0-98E8-69093F8FC08C}" type="slidenum">
              <a:rPr lang="en-GB" smtClean="0"/>
              <a:pPr>
                <a:defRPr/>
              </a:pPr>
              <a:t>14</a:t>
            </a:fld>
            <a:endParaRPr lang="en-GB" dirty="0"/>
          </a:p>
        </p:txBody>
      </p:sp>
    </p:spTree>
    <p:extLst>
      <p:ext uri="{BB962C8B-B14F-4D97-AF65-F5344CB8AC3E}">
        <p14:creationId xmlns:p14="http://schemas.microsoft.com/office/powerpoint/2010/main" val="290744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31B75C9-1753-43D7-8F5E-97A9B062BA3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41601A8-A8AB-4A7C-91C6-7AEE0F80C83B}"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53A700D-4F4B-4417-838E-DEE6523BCE79}"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F2046E65-2471-4CD2-A6D1-ECE3D9724AFC}"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6A8F85B-7B09-4C13-B798-988771083C51}"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8" name="Rectangle 6"/>
          <p:cNvSpPr>
            <a:spLocks noGrp="1" noChangeArrowheads="1"/>
          </p:cNvSpPr>
          <p:nvPr>
            <p:ph type="sldNum" sz="quarter" idx="12"/>
          </p:nvPr>
        </p:nvSpPr>
        <p:spPr>
          <a:ln/>
        </p:spPr>
        <p:txBody>
          <a:bodyPr/>
          <a:lstStyle>
            <a:lvl1pPr>
              <a:defRPr/>
            </a:lvl1pPr>
          </a:lstStyle>
          <a:p>
            <a:pPr>
              <a:defRPr/>
            </a:pPr>
            <a:fld id="{D8BFF5BD-8A2F-4332-BFDC-09F5EDE0D70C}"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647C16E-2C0D-4DB2-9E9C-3D0C781F45B8}"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F59924A-0AB8-4FE4-8EC0-4D84FB19C847}"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EB693C28-1D49-44C8-AD6B-0FA06061CC8C}"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930CB5F-64EC-4518-8D7A-6A77F287C6D9}"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639039F2-E806-437D-B2AE-61594545EC32}"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47B552A-35EC-4C52-9E32-0D1FCC849828}"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617494CC-6894-4A35-89A2-7F4BC26E4579}"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977CAAB-1828-4AEF-A53F-75FB72653E8A}"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D0B0B3E-ABA0-475E-9B8A-5D70C2BB7413}"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FFE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8" charset="0"/>
                <a:cs typeface="+mn-cs"/>
              </a:defRPr>
            </a:lvl1pPr>
          </a:lstStyle>
          <a:p>
            <a:pPr>
              <a:defRPr/>
            </a:pPr>
            <a:endParaRPr lang="en-GB"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cs typeface="+mn-cs"/>
              </a:defRPr>
            </a:lvl1pPr>
          </a:lstStyle>
          <a:p>
            <a:pPr>
              <a:defRPr/>
            </a:pPr>
            <a:fld id="{5754E8D4-EC85-4DB5-9546-C17F052B5A5C}" type="slidenum">
              <a:rPr lang="en-GB"/>
              <a:pPr>
                <a:defRPr/>
              </a:pPr>
              <a:t>‹#›</a:t>
            </a:fld>
            <a:endParaRPr lang="en-GB" dirty="0"/>
          </a:p>
        </p:txBody>
      </p:sp>
      <p:sp>
        <p:nvSpPr>
          <p:cNvPr id="1031" name="Rectangle 7"/>
          <p:cNvSpPr>
            <a:spLocks noChangeArrowheads="1"/>
          </p:cNvSpPr>
          <p:nvPr/>
        </p:nvSpPr>
        <p:spPr bwMode="auto">
          <a:xfrm>
            <a:off x="0" y="304800"/>
            <a:ext cx="304800" cy="304800"/>
          </a:xfrm>
          <a:prstGeom prst="rect">
            <a:avLst/>
          </a:prstGeom>
          <a:solidFill>
            <a:srgbClr val="326E46"/>
          </a:solidFill>
          <a:ln w="9525">
            <a:noFill/>
            <a:miter lim="800000"/>
            <a:headEnd/>
            <a:tailEnd/>
          </a:ln>
        </p:spPr>
        <p:txBody>
          <a:bodyPr wrap="none" anchor="ctr"/>
          <a:lstStyle/>
          <a:p>
            <a:pPr algn="ctr"/>
            <a:endParaRPr lang="en-US" dirty="0"/>
          </a:p>
        </p:txBody>
      </p:sp>
      <p:sp>
        <p:nvSpPr>
          <p:cNvPr id="1032" name="AutoShape 8"/>
          <p:cNvSpPr>
            <a:spLocks noChangeArrowheads="1"/>
          </p:cNvSpPr>
          <p:nvPr/>
        </p:nvSpPr>
        <p:spPr bwMode="auto">
          <a:xfrm rot="5400000">
            <a:off x="419100" y="-114300"/>
            <a:ext cx="304800" cy="533400"/>
          </a:xfrm>
          <a:prstGeom prst="rtTriangle">
            <a:avLst/>
          </a:prstGeom>
          <a:solidFill>
            <a:srgbClr val="326E46"/>
          </a:solidFill>
          <a:ln w="9525">
            <a:noFill/>
            <a:miter lim="800000"/>
            <a:headEnd/>
            <a:tailEnd/>
          </a:ln>
        </p:spPr>
        <p:txBody>
          <a:bodyPr wrap="none" anchor="ctr"/>
          <a:lstStyle/>
          <a:p>
            <a:pPr algn="ctr"/>
            <a:endParaRPr lang="en-US" dirty="0"/>
          </a:p>
        </p:txBody>
      </p:sp>
      <p:sp>
        <p:nvSpPr>
          <p:cNvPr id="1033" name="Rectangle 9"/>
          <p:cNvSpPr>
            <a:spLocks noChangeArrowheads="1"/>
          </p:cNvSpPr>
          <p:nvPr/>
        </p:nvSpPr>
        <p:spPr bwMode="auto">
          <a:xfrm>
            <a:off x="685800" y="304800"/>
            <a:ext cx="304800" cy="304800"/>
          </a:xfrm>
          <a:prstGeom prst="rect">
            <a:avLst/>
          </a:prstGeom>
          <a:solidFill>
            <a:srgbClr val="326E46"/>
          </a:solidFill>
          <a:ln w="9525">
            <a:noFill/>
            <a:miter lim="800000"/>
            <a:headEnd/>
            <a:tailEnd/>
          </a:ln>
        </p:spPr>
        <p:txBody>
          <a:bodyPr wrap="none" anchor="ctr"/>
          <a:lstStyle/>
          <a:p>
            <a:pPr algn="ctr"/>
            <a:endParaRPr lang="en-US" dirty="0"/>
          </a:p>
        </p:txBody>
      </p:sp>
      <p:sp>
        <p:nvSpPr>
          <p:cNvPr id="1034" name="AutoShape 10"/>
          <p:cNvSpPr>
            <a:spLocks noChangeArrowheads="1"/>
          </p:cNvSpPr>
          <p:nvPr/>
        </p:nvSpPr>
        <p:spPr bwMode="auto">
          <a:xfrm rot="10782064">
            <a:off x="836613" y="0"/>
            <a:ext cx="533400" cy="304800"/>
          </a:xfrm>
          <a:prstGeom prst="rtTriangle">
            <a:avLst/>
          </a:prstGeom>
          <a:solidFill>
            <a:srgbClr val="326E46"/>
          </a:solidFill>
          <a:ln w="9525">
            <a:noFill/>
            <a:miter lim="800000"/>
            <a:headEnd/>
            <a:tailEnd/>
          </a:ln>
        </p:spPr>
        <p:txBody>
          <a:bodyPr wrap="none" anchor="ctr"/>
          <a:lstStyle/>
          <a:p>
            <a:pPr algn="ctr"/>
            <a:endParaRPr lang="en-US" dirty="0"/>
          </a:p>
        </p:txBody>
      </p:sp>
      <p:sp>
        <p:nvSpPr>
          <p:cNvPr id="1035" name="Rectangle 11"/>
          <p:cNvSpPr>
            <a:spLocks noChangeArrowheads="1"/>
          </p:cNvSpPr>
          <p:nvPr/>
        </p:nvSpPr>
        <p:spPr bwMode="auto">
          <a:xfrm>
            <a:off x="1371600" y="304800"/>
            <a:ext cx="304800" cy="304800"/>
          </a:xfrm>
          <a:prstGeom prst="rect">
            <a:avLst/>
          </a:prstGeom>
          <a:solidFill>
            <a:srgbClr val="326E46"/>
          </a:solidFill>
          <a:ln w="9525">
            <a:noFill/>
            <a:miter lim="800000"/>
            <a:headEnd/>
            <a:tailEnd/>
          </a:ln>
        </p:spPr>
        <p:txBody>
          <a:bodyPr wrap="none" anchor="ctr"/>
          <a:lstStyle/>
          <a:p>
            <a:pPr algn="ctr"/>
            <a:endParaRPr lang="en-US" sz="2400" dirty="0">
              <a:solidFill>
                <a:srgbClr val="326E46"/>
              </a:solidFill>
              <a:latin typeface="Times New Roman" pitchFamily="18" charset="0"/>
            </a:endParaRPr>
          </a:p>
        </p:txBody>
      </p:sp>
      <p:sp>
        <p:nvSpPr>
          <p:cNvPr id="1036" name="Text Box 12"/>
          <p:cNvSpPr txBox="1">
            <a:spLocks noChangeArrowheads="1"/>
          </p:cNvSpPr>
          <p:nvPr/>
        </p:nvSpPr>
        <p:spPr bwMode="auto">
          <a:xfrm>
            <a:off x="7550150" y="0"/>
            <a:ext cx="1593850" cy="622300"/>
          </a:xfrm>
          <a:prstGeom prst="rect">
            <a:avLst/>
          </a:prstGeom>
          <a:solidFill>
            <a:srgbClr val="326E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hangingPunct="1">
              <a:spcBef>
                <a:spcPct val="50000"/>
              </a:spcBef>
              <a:defRPr/>
            </a:pPr>
            <a:r>
              <a:rPr lang="en-GB" sz="3200" b="1" dirty="0">
                <a:solidFill>
                  <a:schemeClr val="bg1"/>
                </a:solidFill>
              </a:rPr>
              <a:t>THFC</a:t>
            </a:r>
          </a:p>
        </p:txBody>
      </p:sp>
      <p:sp>
        <p:nvSpPr>
          <p:cNvPr id="1037" name="Text Box 13"/>
          <p:cNvSpPr txBox="1">
            <a:spLocks noChangeArrowheads="1"/>
          </p:cNvSpPr>
          <p:nvPr/>
        </p:nvSpPr>
        <p:spPr bwMode="auto">
          <a:xfrm rot="10789749">
            <a:off x="104775" y="990600"/>
            <a:ext cx="4286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50000"/>
              </a:spcBef>
              <a:defRPr/>
            </a:pPr>
            <a:r>
              <a:rPr lang="en-GB" sz="1600" dirty="0">
                <a:solidFill>
                  <a:srgbClr val="326E46"/>
                </a:solidFill>
              </a:rPr>
              <a:t>The Housing Finance Corporation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a:solidFill>
            <a:srgbClr val="326E46"/>
          </a:solidFill>
          <a:latin typeface="+mj-lt"/>
          <a:ea typeface="+mj-ea"/>
          <a:cs typeface="+mj-cs"/>
        </a:defRPr>
      </a:lvl1pPr>
      <a:lvl2pPr algn="ctr" rtl="0" eaLnBrk="0" fontAlgn="base" hangingPunct="0">
        <a:spcBef>
          <a:spcPct val="0"/>
        </a:spcBef>
        <a:spcAft>
          <a:spcPct val="0"/>
        </a:spcAft>
        <a:defRPr sz="4400">
          <a:solidFill>
            <a:srgbClr val="326E46"/>
          </a:solidFill>
          <a:latin typeface="Arial" charset="0"/>
        </a:defRPr>
      </a:lvl2pPr>
      <a:lvl3pPr algn="ctr" rtl="0" eaLnBrk="0" fontAlgn="base" hangingPunct="0">
        <a:spcBef>
          <a:spcPct val="0"/>
        </a:spcBef>
        <a:spcAft>
          <a:spcPct val="0"/>
        </a:spcAft>
        <a:defRPr sz="4400">
          <a:solidFill>
            <a:srgbClr val="326E46"/>
          </a:solidFill>
          <a:latin typeface="Arial" charset="0"/>
        </a:defRPr>
      </a:lvl3pPr>
      <a:lvl4pPr algn="ctr" rtl="0" eaLnBrk="0" fontAlgn="base" hangingPunct="0">
        <a:spcBef>
          <a:spcPct val="0"/>
        </a:spcBef>
        <a:spcAft>
          <a:spcPct val="0"/>
        </a:spcAft>
        <a:defRPr sz="4400">
          <a:solidFill>
            <a:srgbClr val="326E46"/>
          </a:solidFill>
          <a:latin typeface="Arial" charset="0"/>
        </a:defRPr>
      </a:lvl4pPr>
      <a:lvl5pPr algn="ctr" rtl="0" eaLnBrk="0" fontAlgn="base" hangingPunct="0">
        <a:spcBef>
          <a:spcPct val="0"/>
        </a:spcBef>
        <a:spcAft>
          <a:spcPct val="0"/>
        </a:spcAft>
        <a:defRPr sz="4400">
          <a:solidFill>
            <a:srgbClr val="326E46"/>
          </a:solidFill>
          <a:latin typeface="Arial" charset="0"/>
        </a:defRPr>
      </a:lvl5pPr>
      <a:lvl6pPr marL="457200" algn="ctr" rtl="0" fontAlgn="base">
        <a:spcBef>
          <a:spcPct val="0"/>
        </a:spcBef>
        <a:spcAft>
          <a:spcPct val="0"/>
        </a:spcAft>
        <a:defRPr sz="4400">
          <a:solidFill>
            <a:srgbClr val="326E46"/>
          </a:solidFill>
          <a:latin typeface="Arial" charset="0"/>
        </a:defRPr>
      </a:lvl6pPr>
      <a:lvl7pPr marL="914400" algn="ctr" rtl="0" fontAlgn="base">
        <a:spcBef>
          <a:spcPct val="0"/>
        </a:spcBef>
        <a:spcAft>
          <a:spcPct val="0"/>
        </a:spcAft>
        <a:defRPr sz="4400">
          <a:solidFill>
            <a:srgbClr val="326E46"/>
          </a:solidFill>
          <a:latin typeface="Arial" charset="0"/>
        </a:defRPr>
      </a:lvl7pPr>
      <a:lvl8pPr marL="1371600" algn="ctr" rtl="0" fontAlgn="base">
        <a:spcBef>
          <a:spcPct val="0"/>
        </a:spcBef>
        <a:spcAft>
          <a:spcPct val="0"/>
        </a:spcAft>
        <a:defRPr sz="4400">
          <a:solidFill>
            <a:srgbClr val="326E46"/>
          </a:solidFill>
          <a:latin typeface="Arial" charset="0"/>
        </a:defRPr>
      </a:lvl8pPr>
      <a:lvl9pPr marL="1828800" algn="ctr" rtl="0" fontAlgn="base">
        <a:spcBef>
          <a:spcPct val="0"/>
        </a:spcBef>
        <a:spcAft>
          <a:spcPct val="0"/>
        </a:spcAft>
        <a:defRPr sz="4400">
          <a:solidFill>
            <a:srgbClr val="326E46"/>
          </a:solidFill>
          <a:latin typeface="Arial" charset="0"/>
        </a:defRPr>
      </a:lvl9pPr>
    </p:titleStyle>
    <p:bodyStyle>
      <a:lvl1pPr marL="342900" indent="-342900" algn="l" rtl="0" eaLnBrk="0" fontAlgn="base" hangingPunct="0">
        <a:spcBef>
          <a:spcPct val="20000"/>
        </a:spcBef>
        <a:spcAft>
          <a:spcPct val="0"/>
        </a:spcAft>
        <a:buChar char="•"/>
        <a:defRPr sz="3200">
          <a:solidFill>
            <a:srgbClr val="326E46"/>
          </a:solidFill>
          <a:latin typeface="+mn-lt"/>
          <a:ea typeface="+mn-ea"/>
          <a:cs typeface="+mn-cs"/>
        </a:defRPr>
      </a:lvl1pPr>
      <a:lvl2pPr marL="742950" indent="-285750" algn="l" rtl="0" eaLnBrk="0" fontAlgn="base" hangingPunct="0">
        <a:spcBef>
          <a:spcPct val="20000"/>
        </a:spcBef>
        <a:spcAft>
          <a:spcPct val="0"/>
        </a:spcAft>
        <a:buChar char="–"/>
        <a:defRPr sz="2800">
          <a:solidFill>
            <a:srgbClr val="326E46"/>
          </a:solidFill>
          <a:latin typeface="+mn-lt"/>
        </a:defRPr>
      </a:lvl2pPr>
      <a:lvl3pPr marL="1143000" indent="-228600" algn="l" rtl="0" eaLnBrk="0" fontAlgn="base" hangingPunct="0">
        <a:spcBef>
          <a:spcPct val="20000"/>
        </a:spcBef>
        <a:spcAft>
          <a:spcPct val="0"/>
        </a:spcAft>
        <a:buChar char="•"/>
        <a:defRPr sz="2400">
          <a:solidFill>
            <a:srgbClr val="326E46"/>
          </a:solidFill>
          <a:latin typeface="+mn-lt"/>
        </a:defRPr>
      </a:lvl3pPr>
      <a:lvl4pPr marL="1600200" indent="-228600" algn="l" rtl="0" eaLnBrk="0" fontAlgn="base" hangingPunct="0">
        <a:spcBef>
          <a:spcPct val="20000"/>
        </a:spcBef>
        <a:spcAft>
          <a:spcPct val="0"/>
        </a:spcAft>
        <a:buChar char="–"/>
        <a:defRPr sz="2000">
          <a:solidFill>
            <a:srgbClr val="326E46"/>
          </a:solidFill>
          <a:latin typeface="+mn-lt"/>
        </a:defRPr>
      </a:lvl4pPr>
      <a:lvl5pPr marL="2057400" indent="-228600" algn="l" rtl="0" eaLnBrk="0" fontAlgn="base" hangingPunct="0">
        <a:spcBef>
          <a:spcPct val="20000"/>
        </a:spcBef>
        <a:spcAft>
          <a:spcPct val="0"/>
        </a:spcAft>
        <a:buChar char="»"/>
        <a:defRPr sz="2000">
          <a:solidFill>
            <a:srgbClr val="326E46"/>
          </a:solidFill>
          <a:latin typeface="+mn-lt"/>
        </a:defRPr>
      </a:lvl5pPr>
      <a:lvl6pPr marL="2514600" indent="-228600" algn="l" rtl="0" fontAlgn="base">
        <a:spcBef>
          <a:spcPct val="20000"/>
        </a:spcBef>
        <a:spcAft>
          <a:spcPct val="0"/>
        </a:spcAft>
        <a:buChar char="»"/>
        <a:defRPr sz="2000">
          <a:solidFill>
            <a:srgbClr val="326E46"/>
          </a:solidFill>
          <a:latin typeface="+mn-lt"/>
        </a:defRPr>
      </a:lvl6pPr>
      <a:lvl7pPr marL="2971800" indent="-228600" algn="l" rtl="0" fontAlgn="base">
        <a:spcBef>
          <a:spcPct val="20000"/>
        </a:spcBef>
        <a:spcAft>
          <a:spcPct val="0"/>
        </a:spcAft>
        <a:buChar char="»"/>
        <a:defRPr sz="2000">
          <a:solidFill>
            <a:srgbClr val="326E46"/>
          </a:solidFill>
          <a:latin typeface="+mn-lt"/>
        </a:defRPr>
      </a:lvl7pPr>
      <a:lvl8pPr marL="3429000" indent="-228600" algn="l" rtl="0" fontAlgn="base">
        <a:spcBef>
          <a:spcPct val="20000"/>
        </a:spcBef>
        <a:spcAft>
          <a:spcPct val="0"/>
        </a:spcAft>
        <a:buChar char="»"/>
        <a:defRPr sz="2000">
          <a:solidFill>
            <a:srgbClr val="326E46"/>
          </a:solidFill>
          <a:latin typeface="+mn-lt"/>
        </a:defRPr>
      </a:lvl8pPr>
      <a:lvl9pPr marL="3886200" indent="-228600" algn="l" rtl="0" fontAlgn="base">
        <a:spcBef>
          <a:spcPct val="20000"/>
        </a:spcBef>
        <a:spcAft>
          <a:spcPct val="0"/>
        </a:spcAft>
        <a:buChar char="»"/>
        <a:defRPr sz="2000">
          <a:solidFill>
            <a:srgbClr val="326E4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dWWT53cpBcOVaM&amp;tbnid=OaG_I5p07fLwBM:&amp;ved=0CAUQjRw&amp;url=http://on-neurostim.blogspot.com/&amp;ei=_16bUtbpOuma0AW7poCwBQ&amp;bvm=bv.57155469,d.ZGU&amp;psig=AFQjCNFQJ2LQXluLokvrZmpcRHEg5VhsfQ&amp;ust=1386000489416640"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dWWT53cpBcOVaM&amp;tbnid=OaG_I5p07fLwBM:&amp;ved=0CAUQjRw&amp;url=http://on-neurostim.blogspot.com/&amp;ei=_16bUtbpOuma0AW7poCwBQ&amp;bvm=bv.57155469,d.ZGU&amp;psig=AFQjCNFQJ2LQXluLokvrZmpcRHEg5VhsfQ&amp;ust=1386000489416640"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google.co.uk/url?sa=i&amp;rct=j&amp;q=&amp;esrc=s&amp;source=images&amp;cd=&amp;cad=rja&amp;uact=8&amp;ved=0ahUKEwj6nfzXsbLPAhWJtBoKHRwWBTcQjRwIBQ&amp;url=http://www.socialhousing.co.uk/journals/2016/06/03/y/v/t/006-007.SH.JUNE.editorial.pdf&amp;bvm=bv.134052249,d.ZGg&amp;psig=AFQjCNHn5XKRO9uysf9rWFxesYwkp1TrKA&amp;ust=1475163270331218"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ctrTitle"/>
          </p:nvPr>
        </p:nvSpPr>
        <p:spPr/>
        <p:txBody>
          <a:bodyPr/>
          <a:lstStyle/>
          <a:p>
            <a:r>
              <a:rPr lang="en-GB" dirty="0"/>
              <a:t>	</a:t>
            </a:r>
          </a:p>
        </p:txBody>
      </p:sp>
      <p:sp>
        <p:nvSpPr>
          <p:cNvPr id="6" name="AutoShape 6" descr="Aylesbury Campaigners march"/>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8" descr="https://i.guim.co.uk/img/static/sys-images/Guardian/Pix/pictures/2015/7/3/1435920070709/Aylesbury-Campaigners-mar-009.jpg?w=620&amp;q=85&amp;auto=format&amp;sharp=10&amp;s=5f88439780d5938eb9907de3decf6a9a"/>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 name="Text Box 1064"/>
          <p:cNvSpPr txBox="1">
            <a:spLocks noChangeArrowheads="1"/>
          </p:cNvSpPr>
          <p:nvPr/>
        </p:nvSpPr>
        <p:spPr bwMode="auto">
          <a:xfrm>
            <a:off x="4833662" y="764704"/>
            <a:ext cx="3914802" cy="3312368"/>
          </a:xfrm>
          <a:prstGeom prst="rect">
            <a:avLst/>
          </a:prstGeom>
          <a:solidFill>
            <a:srgbClr val="91BD98"/>
          </a:solidFill>
          <a:ln w="9525" algn="ctr">
            <a:solidFill>
              <a:srgbClr val="339966"/>
            </a:solidFill>
            <a:miter lim="800000"/>
            <a:headEnd/>
            <a:tailEnd/>
          </a:ln>
        </p:spPr>
        <p:txBody>
          <a:bodyPr anchor="ctr"/>
          <a:lstStyle/>
          <a:p>
            <a:pPr algn="ctr"/>
            <a:r>
              <a:rPr lang="en-GB" sz="2400" b="1" dirty="0">
                <a:solidFill>
                  <a:schemeClr val="bg1"/>
                </a:solidFill>
              </a:rPr>
              <a:t>The Housing Finance Corporation:</a:t>
            </a:r>
          </a:p>
          <a:p>
            <a:pPr algn="ctr"/>
            <a:r>
              <a:rPr lang="en-GB" sz="2400" b="1" dirty="0">
                <a:solidFill>
                  <a:schemeClr val="bg1"/>
                </a:solidFill>
              </a:rPr>
              <a:t>Investor Update</a:t>
            </a:r>
          </a:p>
          <a:p>
            <a:pPr algn="ctr"/>
            <a:r>
              <a:rPr lang="en-GB" sz="1800" b="1" dirty="0">
                <a:solidFill>
                  <a:schemeClr val="bg1"/>
                </a:solidFill>
              </a:rPr>
              <a:t>May 2017</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323" y="4059348"/>
            <a:ext cx="4459754" cy="222987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07" y="764704"/>
            <a:ext cx="4365597" cy="5502853"/>
          </a:xfrm>
          <a:prstGeom prst="rect">
            <a:avLst/>
          </a:prstGeom>
        </p:spPr>
      </p:pic>
    </p:spTree>
    <p:extLst>
      <p:ext uri="{BB962C8B-B14F-4D97-AF65-F5344CB8AC3E}">
        <p14:creationId xmlns:p14="http://schemas.microsoft.com/office/powerpoint/2010/main" val="1885583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3536310022"/>
              </p:ext>
            </p:extLst>
          </p:nvPr>
        </p:nvGraphicFramePr>
        <p:xfrm>
          <a:off x="395535" y="0"/>
          <a:ext cx="8515167" cy="666936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E647C16E-2C0D-4DB2-9E9C-3D0C781F45B8}" type="slidenum">
              <a:rPr lang="en-GB" smtClean="0"/>
              <a:pPr>
                <a:defRPr/>
              </a:pPr>
              <a:t>10</a:t>
            </a:fld>
            <a:endParaRPr lang="en-GB" dirty="0"/>
          </a:p>
        </p:txBody>
      </p:sp>
    </p:spTree>
    <p:extLst>
      <p:ext uri="{BB962C8B-B14F-4D97-AF65-F5344CB8AC3E}">
        <p14:creationId xmlns:p14="http://schemas.microsoft.com/office/powerpoint/2010/main" val="106426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84984" y="217372"/>
            <a:ext cx="3384376" cy="403316"/>
          </a:xfrm>
        </p:spPr>
        <p:txBody>
          <a:bodyPr/>
          <a:lstStyle/>
          <a:p>
            <a:pPr algn="ctr" eaLnBrk="1" hangingPunct="1"/>
            <a:r>
              <a:rPr lang="en-GB" sz="2400" b="0" dirty="0">
                <a:solidFill>
                  <a:srgbClr val="01430A"/>
                </a:solidFill>
              </a:rPr>
              <a:t>Asset Cover History</a:t>
            </a:r>
          </a:p>
        </p:txBody>
      </p:sp>
      <p:sp>
        <p:nvSpPr>
          <p:cNvPr id="4" name="Content Placeholder 3"/>
          <p:cNvSpPr>
            <a:spLocks noGrp="1"/>
          </p:cNvSpPr>
          <p:nvPr>
            <p:ph idx="1"/>
          </p:nvPr>
        </p:nvSpPr>
        <p:spPr>
          <a:xfrm>
            <a:off x="769275" y="4581128"/>
            <a:ext cx="7560840" cy="1440160"/>
          </a:xfrm>
        </p:spPr>
        <p:txBody>
          <a:bodyPr/>
          <a:lstStyle/>
          <a:p>
            <a:r>
              <a:rPr lang="en-GB" sz="1600" dirty="0">
                <a:solidFill>
                  <a:srgbClr val="01430A"/>
                </a:solidFill>
              </a:rPr>
              <a:t>Significant new business written between 2009 and 2013 with asset cover between 150% and 200%</a:t>
            </a:r>
          </a:p>
          <a:p>
            <a:r>
              <a:rPr lang="en-GB" sz="1600" dirty="0">
                <a:solidFill>
                  <a:srgbClr val="01430A"/>
                </a:solidFill>
              </a:rPr>
              <a:t>Withdrawal threshold at 200% delivers improved over-collateralisation over the long term</a:t>
            </a:r>
          </a:p>
          <a:p>
            <a:r>
              <a:rPr lang="en-GB" sz="1600" dirty="0">
                <a:solidFill>
                  <a:srgbClr val="01430A"/>
                </a:solidFill>
              </a:rPr>
              <a:t>Significantly more conservative compared to own-name bond issues where 115% MVT cover is the norm </a:t>
            </a:r>
          </a:p>
          <a:p>
            <a:endParaRPr lang="en-GB" sz="2000" dirty="0"/>
          </a:p>
        </p:txBody>
      </p:sp>
      <p:graphicFrame>
        <p:nvGraphicFramePr>
          <p:cNvPr id="6" name="Table 5"/>
          <p:cNvGraphicFramePr>
            <a:graphicFrameLocks noGrp="1"/>
          </p:cNvGraphicFramePr>
          <p:nvPr>
            <p:extLst>
              <p:ext uri="{D42A27DB-BD31-4B8C-83A1-F6EECF244321}">
                <p14:modId xmlns:p14="http://schemas.microsoft.com/office/powerpoint/2010/main" val="1503017957"/>
              </p:ext>
            </p:extLst>
          </p:nvPr>
        </p:nvGraphicFramePr>
        <p:xfrm>
          <a:off x="899592" y="888737"/>
          <a:ext cx="7561336" cy="3523284"/>
        </p:xfrm>
        <a:graphic>
          <a:graphicData uri="http://schemas.openxmlformats.org/drawingml/2006/table">
            <a:tbl>
              <a:tblPr/>
              <a:tblGrid>
                <a:gridCol w="1541204">
                  <a:extLst>
                    <a:ext uri="{9D8B030D-6E8A-4147-A177-3AD203B41FA5}">
                      <a16:colId xmlns:a16="http://schemas.microsoft.com/office/drawing/2014/main" val="20000"/>
                    </a:ext>
                  </a:extLst>
                </a:gridCol>
                <a:gridCol w="3286854">
                  <a:extLst>
                    <a:ext uri="{9D8B030D-6E8A-4147-A177-3AD203B41FA5}">
                      <a16:colId xmlns:a16="http://schemas.microsoft.com/office/drawing/2014/main" val="20001"/>
                    </a:ext>
                  </a:extLst>
                </a:gridCol>
                <a:gridCol w="2733278">
                  <a:extLst>
                    <a:ext uri="{9D8B030D-6E8A-4147-A177-3AD203B41FA5}">
                      <a16:colId xmlns:a16="http://schemas.microsoft.com/office/drawing/2014/main" val="20002"/>
                    </a:ext>
                  </a:extLst>
                </a:gridCol>
              </a:tblGrid>
              <a:tr h="29360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cs typeface="Arial" charset="0"/>
                        </a:rPr>
                        <a:t>Quarter End</a:t>
                      </a:r>
                      <a:endParaRPr kumimoji="0" lang="en-GB" sz="1200" b="0" i="0" u="none" strike="noStrike" cap="none" normalizeH="0" baseline="0" dirty="0">
                        <a:ln>
                          <a:noFill/>
                        </a:ln>
                        <a:solidFill>
                          <a:srgbClr val="01430A"/>
                        </a:solidFill>
                        <a:effectLst/>
                        <a:latin typeface="Arial" charset="0"/>
                      </a:endParaRP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cs typeface="Arial" charset="0"/>
                        </a:rPr>
                        <a:t>THFC Group</a:t>
                      </a:r>
                      <a:endParaRPr kumimoji="0" lang="en-GB" sz="1200" b="0" i="0" u="none" strike="noStrike" cap="none" normalizeH="0" baseline="0" dirty="0">
                        <a:ln>
                          <a:noFill/>
                        </a:ln>
                        <a:solidFill>
                          <a:srgbClr val="01430A"/>
                        </a:solidFill>
                        <a:effectLst/>
                        <a:latin typeface="Arial" charset="0"/>
                      </a:endParaRP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cs typeface="Arial" charset="0"/>
                        </a:rPr>
                        <a:t>THFC Only</a:t>
                      </a:r>
                      <a:endParaRPr kumimoji="0" lang="en-GB" sz="1200" b="0" i="0" u="none" strike="noStrike" cap="none" normalizeH="0" baseline="0" dirty="0">
                        <a:ln>
                          <a:noFill/>
                        </a:ln>
                        <a:solidFill>
                          <a:srgbClr val="01430A"/>
                        </a:solidFill>
                        <a:effectLst/>
                        <a:latin typeface="Arial" charset="0"/>
                      </a:endParaRP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360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1430A"/>
                        </a:solidFill>
                        <a:effectLst/>
                        <a:latin typeface="Arial" charset="0"/>
                      </a:endParaRP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cs typeface="Arial" charset="0"/>
                        </a:rPr>
                        <a:t>%</a:t>
                      </a:r>
                      <a:endParaRPr kumimoji="0" lang="en-GB" sz="1200" b="0" i="0" u="none" strike="noStrike" cap="none" normalizeH="0" baseline="0" dirty="0">
                        <a:ln>
                          <a:noFill/>
                        </a:ln>
                        <a:solidFill>
                          <a:srgbClr val="01430A"/>
                        </a:solidFill>
                        <a:effectLst/>
                        <a:latin typeface="Arial" charset="0"/>
                      </a:endParaRP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cs typeface="Arial" charset="0"/>
                        </a:rPr>
                        <a:t>%</a:t>
                      </a:r>
                      <a:endParaRPr kumimoji="0" lang="en-GB" sz="1200" b="0" i="0" u="none" strike="noStrike" cap="none" normalizeH="0" baseline="0" dirty="0">
                        <a:ln>
                          <a:noFill/>
                        </a:ln>
                        <a:solidFill>
                          <a:srgbClr val="01430A"/>
                        </a:solidFill>
                        <a:effectLst/>
                        <a:latin typeface="Arial" charset="0"/>
                      </a:endParaRP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607">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1430A"/>
                          </a:solidFill>
                          <a:effectLst/>
                          <a:latin typeface="Arial" charset="0"/>
                        </a:rPr>
                        <a:t>31/03/2017</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240</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221</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2866553"/>
                  </a:ext>
                </a:extLst>
              </a:tr>
              <a:tr h="293607">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1430A"/>
                          </a:solidFill>
                          <a:effectLst/>
                          <a:latin typeface="Arial" charset="0"/>
                        </a:rPr>
                        <a:t>31/03/2016</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233</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216</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607">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1430A"/>
                          </a:solidFill>
                          <a:effectLst/>
                          <a:latin typeface="Arial" charset="0"/>
                        </a:rPr>
                        <a:t>31/03/2015</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226</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209</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607">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1430A"/>
                          </a:solidFill>
                          <a:effectLst/>
                          <a:latin typeface="Arial" charset="0"/>
                        </a:rPr>
                        <a:t>31/03/2014</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228</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211</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607">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31/03/2013</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233</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215</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607">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31/03/2012</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244</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221</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607">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31/03/2011</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254</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237</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3607">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31/03/2010</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296</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rPr>
                        <a:t>275</a:t>
                      </a: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3607">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cs typeface="Arial" charset="0"/>
                        </a:rPr>
                        <a:t>31/03/2009</a:t>
                      </a:r>
                      <a:endParaRPr kumimoji="0" lang="en-GB" sz="1200" b="0" i="0" u="none" strike="noStrike" cap="none" normalizeH="0" baseline="0" dirty="0">
                        <a:ln>
                          <a:noFill/>
                        </a:ln>
                        <a:solidFill>
                          <a:srgbClr val="01430A"/>
                        </a:solidFill>
                        <a:effectLst/>
                        <a:latin typeface="Arial" charset="0"/>
                      </a:endParaRP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cs typeface="Arial" charset="0"/>
                        </a:rPr>
                        <a:t>318</a:t>
                      </a:r>
                      <a:endParaRPr kumimoji="0" lang="en-GB" sz="1200" b="0" i="0" u="none" strike="noStrike" cap="none" normalizeH="0" baseline="0" dirty="0">
                        <a:ln>
                          <a:noFill/>
                        </a:ln>
                        <a:solidFill>
                          <a:srgbClr val="01430A"/>
                        </a:solidFill>
                        <a:effectLst/>
                        <a:latin typeface="Arial" charset="0"/>
                      </a:endParaRP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cs typeface="Arial" charset="0"/>
                        </a:rPr>
                        <a:t>306</a:t>
                      </a:r>
                      <a:endParaRPr kumimoji="0" lang="en-GB" sz="1200" b="0" i="0" u="none" strike="noStrike" cap="none" normalizeH="0" baseline="0" dirty="0">
                        <a:ln>
                          <a:noFill/>
                        </a:ln>
                        <a:solidFill>
                          <a:srgbClr val="01430A"/>
                        </a:solidFill>
                        <a:effectLst/>
                        <a:latin typeface="Arial" charset="0"/>
                      </a:endParaRP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3607">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cs typeface="Arial" charset="0"/>
                        </a:rPr>
                        <a:t>31/03/2008</a:t>
                      </a:r>
                      <a:endParaRPr kumimoji="0" lang="en-GB" sz="1200" b="0" i="0" u="none" strike="noStrike" cap="none" normalizeH="0" baseline="0" dirty="0">
                        <a:ln>
                          <a:noFill/>
                        </a:ln>
                        <a:solidFill>
                          <a:srgbClr val="01430A"/>
                        </a:solidFill>
                        <a:effectLst/>
                        <a:latin typeface="Arial" charset="0"/>
                      </a:endParaRP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cs typeface="Arial" charset="0"/>
                        </a:rPr>
                        <a:t>294</a:t>
                      </a:r>
                      <a:endParaRPr kumimoji="0" lang="en-GB" sz="1200" b="0" i="0" u="none" strike="noStrike" cap="none" normalizeH="0" baseline="0" dirty="0">
                        <a:ln>
                          <a:noFill/>
                        </a:ln>
                        <a:solidFill>
                          <a:srgbClr val="01430A"/>
                        </a:solidFill>
                        <a:effectLst/>
                        <a:latin typeface="Arial" charset="0"/>
                      </a:endParaRP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1430A"/>
                          </a:solidFill>
                          <a:effectLst/>
                          <a:latin typeface="Arial" charset="0"/>
                          <a:cs typeface="Arial" charset="0"/>
                        </a:rPr>
                        <a:t>293</a:t>
                      </a:r>
                      <a:endParaRPr kumimoji="0" lang="en-GB" sz="1200" b="0" i="0" u="none" strike="noStrike" cap="none" normalizeH="0" baseline="0" dirty="0">
                        <a:ln>
                          <a:noFill/>
                        </a:ln>
                        <a:solidFill>
                          <a:srgbClr val="01430A"/>
                        </a:solidFill>
                        <a:effectLst/>
                        <a:latin typeface="Arial" charset="0"/>
                      </a:endParaRPr>
                    </a:p>
                  </a:txBody>
                  <a:tcPr marL="91445" marR="9144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a:defRPr/>
            </a:pPr>
            <a:fld id="{3977CAAB-1828-4AEF-A53F-75FB72653E8A}" type="slidenum">
              <a:rPr lang="en-GB" smtClean="0"/>
              <a:pPr>
                <a:defRPr/>
              </a:pPr>
              <a:t>11</a:t>
            </a:fld>
            <a:endParaRPr lang="en-GB" dirty="0"/>
          </a:p>
        </p:txBody>
      </p:sp>
    </p:spTree>
    <p:extLst>
      <p:ext uri="{BB962C8B-B14F-4D97-AF65-F5344CB8AC3E}">
        <p14:creationId xmlns:p14="http://schemas.microsoft.com/office/powerpoint/2010/main" val="117369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736" y="1503760"/>
            <a:ext cx="8352928" cy="4585871"/>
          </a:xfrm>
          <a:prstGeom prst="rect">
            <a:avLst/>
          </a:prstGeom>
        </p:spPr>
        <p:txBody>
          <a:bodyPr wrap="square">
            <a:spAutoFit/>
          </a:bodyPr>
          <a:lstStyle/>
          <a:p>
            <a:pPr defTabSz="1025525"/>
            <a:r>
              <a:rPr lang="en-GB" sz="1800" dirty="0">
                <a:solidFill>
                  <a:srgbClr val="01430A"/>
                </a:solidFill>
              </a:rPr>
              <a:t>Loans funded by bonds issued by THFC (Funding No 1) plc, THFC (Funding No 2) plc and THFC (Funding No 3) plc have bespoke liquidity resources and a two year grace period between legal final and expected final maturity dates.</a:t>
            </a:r>
          </a:p>
          <a:p>
            <a:pPr marL="285750" indent="-285750" defTabSz="1025525">
              <a:spcBef>
                <a:spcPts val="1200"/>
              </a:spcBef>
              <a:buFont typeface="Arial" panose="020B0604020202020204" pitchFamily="34" charset="0"/>
              <a:buChar char="•"/>
            </a:pPr>
            <a:r>
              <a:rPr lang="en-GB" sz="1600" dirty="0">
                <a:solidFill>
                  <a:srgbClr val="01430A"/>
                </a:solidFill>
              </a:rPr>
              <a:t>THFC (Funding No 1) plc (the Issuer) has the benefit of access to a liquidity facility provided by RBS </a:t>
            </a:r>
          </a:p>
          <a:p>
            <a:pPr marL="742950" lvl="1" indent="-285750" defTabSz="1025525">
              <a:spcBef>
                <a:spcPts val="600"/>
              </a:spcBef>
              <a:buFont typeface="Arial" panose="020B0604020202020204" pitchFamily="34" charset="0"/>
              <a:buChar char="•"/>
            </a:pPr>
            <a:r>
              <a:rPr lang="en-GB" sz="1400" dirty="0">
                <a:solidFill>
                  <a:srgbClr val="01430A"/>
                </a:solidFill>
              </a:rPr>
              <a:t>Sized at 2 years’ of interest (</a:t>
            </a:r>
            <a:r>
              <a:rPr lang="en-GB" sz="1400" b="1" dirty="0">
                <a:solidFill>
                  <a:srgbClr val="01430A"/>
                </a:solidFill>
              </a:rPr>
              <a:t>£24.1million</a:t>
            </a:r>
            <a:r>
              <a:rPr lang="en-GB" sz="1400" dirty="0">
                <a:solidFill>
                  <a:srgbClr val="01430A"/>
                </a:solidFill>
              </a:rPr>
              <a:t> supporting £235.2million of debt)</a:t>
            </a:r>
          </a:p>
          <a:p>
            <a:pPr marL="742950" lvl="1" indent="-285750" defTabSz="1025525">
              <a:spcBef>
                <a:spcPts val="600"/>
              </a:spcBef>
              <a:buFont typeface="Arial" panose="020B0604020202020204" pitchFamily="34" charset="0"/>
              <a:buChar char="•"/>
            </a:pPr>
            <a:r>
              <a:rPr lang="en-GB" sz="1400" dirty="0">
                <a:solidFill>
                  <a:srgbClr val="01430A"/>
                </a:solidFill>
              </a:rPr>
              <a:t>Following downgrade of RBS (short term rating) the facility has been drawn in full and held in cash</a:t>
            </a:r>
          </a:p>
          <a:p>
            <a:pPr marL="742950" lvl="1" indent="-285750" defTabSz="1025525">
              <a:spcBef>
                <a:spcPts val="600"/>
              </a:spcBef>
              <a:buFont typeface="Arial" panose="020B0604020202020204" pitchFamily="34" charset="0"/>
              <a:buChar char="•"/>
            </a:pPr>
            <a:r>
              <a:rPr lang="en-GB" sz="1400" dirty="0">
                <a:solidFill>
                  <a:srgbClr val="01430A"/>
                </a:solidFill>
              </a:rPr>
              <a:t>Can be utilised to cover any cash flow shortfall at the Issuer level (i.e. not just in the event of non-payment by an underlying borrower)</a:t>
            </a:r>
            <a:endParaRPr lang="en-GB" sz="1400" dirty="0"/>
          </a:p>
          <a:p>
            <a:pPr marL="285750" indent="-285750" defTabSz="1025525">
              <a:spcBef>
                <a:spcPts val="1200"/>
              </a:spcBef>
              <a:buFont typeface="Arial" panose="020B0604020202020204" pitchFamily="34" charset="0"/>
              <a:buChar char="•"/>
            </a:pPr>
            <a:r>
              <a:rPr lang="en-GB" sz="1600" dirty="0">
                <a:solidFill>
                  <a:srgbClr val="01430A"/>
                </a:solidFill>
              </a:rPr>
              <a:t>THFC (Funding No 2) plc and THFC (Funding No 3) plc</a:t>
            </a:r>
          </a:p>
          <a:p>
            <a:pPr marL="742950" lvl="1" indent="-285750" defTabSz="1025525">
              <a:spcBef>
                <a:spcPts val="600"/>
              </a:spcBef>
              <a:buFont typeface="Arial" panose="020B0604020202020204" pitchFamily="34" charset="0"/>
              <a:buChar char="•"/>
            </a:pPr>
            <a:r>
              <a:rPr lang="en-GB" sz="1400" dirty="0">
                <a:solidFill>
                  <a:srgbClr val="01430A"/>
                </a:solidFill>
              </a:rPr>
              <a:t>Underlying loans to individual borrowers have a requirement for an interest service reserve equal to one year of interest</a:t>
            </a:r>
          </a:p>
          <a:p>
            <a:pPr marL="742950" lvl="1" indent="-285750" defTabSz="1025525">
              <a:spcBef>
                <a:spcPts val="600"/>
              </a:spcBef>
              <a:buFont typeface="Arial" panose="020B0604020202020204" pitchFamily="34" charset="0"/>
              <a:buChar char="•"/>
            </a:pPr>
            <a:r>
              <a:rPr lang="en-GB" sz="1400" dirty="0">
                <a:solidFill>
                  <a:srgbClr val="01430A"/>
                </a:solidFill>
              </a:rPr>
              <a:t>Can be used by THFC to service its loan to Funding No 2 or Funding No 3 in the event of non-payment of interest by an underlying borrower under the terms of specific loan agreement</a:t>
            </a:r>
          </a:p>
          <a:p>
            <a:pPr marL="742950" lvl="1" indent="-285750" defTabSz="1025525">
              <a:spcBef>
                <a:spcPts val="600"/>
              </a:spcBef>
              <a:buFont typeface="Arial" panose="020B0604020202020204" pitchFamily="34" charset="0"/>
              <a:buChar char="•"/>
            </a:pPr>
            <a:r>
              <a:rPr lang="en-GB" sz="1400" dirty="0">
                <a:solidFill>
                  <a:srgbClr val="01430A"/>
                </a:solidFill>
              </a:rPr>
              <a:t>Total interest service reserves of £56million supporting £996.15million of debt</a:t>
            </a:r>
          </a:p>
        </p:txBody>
      </p:sp>
      <p:sp>
        <p:nvSpPr>
          <p:cNvPr id="3" name="Title 2"/>
          <p:cNvSpPr>
            <a:spLocks noGrp="1"/>
          </p:cNvSpPr>
          <p:nvPr>
            <p:ph type="title"/>
          </p:nvPr>
        </p:nvSpPr>
        <p:spPr>
          <a:xfrm>
            <a:off x="652028" y="60960"/>
            <a:ext cx="7772400" cy="1143000"/>
          </a:xfrm>
        </p:spPr>
        <p:txBody>
          <a:bodyPr/>
          <a:lstStyle/>
          <a:p>
            <a:r>
              <a:rPr lang="en-GB" sz="2400" dirty="0">
                <a:solidFill>
                  <a:srgbClr val="01430A"/>
                </a:solidFill>
              </a:rPr>
              <a:t>Liquidity Resources in Stress Scenario</a:t>
            </a:r>
            <a:br>
              <a:rPr lang="en-GB" sz="2400" dirty="0">
                <a:solidFill>
                  <a:srgbClr val="01430A"/>
                </a:solidFill>
              </a:rPr>
            </a:br>
            <a:r>
              <a:rPr lang="en-GB" sz="2400" dirty="0">
                <a:solidFill>
                  <a:srgbClr val="01430A"/>
                </a:solidFill>
              </a:rPr>
              <a:t>(underlying borrower default)</a:t>
            </a:r>
          </a:p>
        </p:txBody>
      </p:sp>
      <p:sp>
        <p:nvSpPr>
          <p:cNvPr id="5" name="Rectangle 6"/>
          <p:cNvSpPr txBox="1">
            <a:spLocks noGrp="1" noChangeArrowheads="1"/>
          </p:cNvSpPr>
          <p:nvPr/>
        </p:nvSpPr>
        <p:spPr bwMode="auto">
          <a:xfrm>
            <a:off x="7884368" y="6525343"/>
            <a:ext cx="1080120" cy="432049"/>
          </a:xfrm>
          <a:prstGeom prst="rect">
            <a:avLst/>
          </a:prstGeom>
          <a:noFill/>
          <a:ln w="9525">
            <a:noFill/>
            <a:miter lim="800000"/>
            <a:headEnd/>
            <a:tailEnd/>
          </a:ln>
        </p:spPr>
        <p:txBody>
          <a:bodyPr rIns="0"/>
          <a:lstStyle/>
          <a:p>
            <a:pPr algn="r"/>
            <a:fld id="{CDC654BB-B41F-4FA5-99B7-67F62282266A}" type="slidenum">
              <a:rPr lang="en-GB" sz="1100">
                <a:solidFill>
                  <a:srgbClr val="01430A"/>
                </a:solidFill>
              </a:rPr>
              <a:pPr algn="r"/>
              <a:t>12</a:t>
            </a:fld>
            <a:endParaRPr lang="en-GB" sz="1100" dirty="0">
              <a:solidFill>
                <a:srgbClr val="01430A"/>
              </a:solidFill>
            </a:endParaRPr>
          </a:p>
        </p:txBody>
      </p:sp>
      <p:sp>
        <p:nvSpPr>
          <p:cNvPr id="4" name="Slide Number Placeholder 3"/>
          <p:cNvSpPr>
            <a:spLocks noGrp="1"/>
          </p:cNvSpPr>
          <p:nvPr>
            <p:ph type="sldNum" sz="quarter" idx="12"/>
          </p:nvPr>
        </p:nvSpPr>
        <p:spPr/>
        <p:txBody>
          <a:bodyPr/>
          <a:lstStyle/>
          <a:p>
            <a:pPr>
              <a:defRPr/>
            </a:pPr>
            <a:fld id="{3F59924A-0AB8-4FE4-8EC0-4D84FB19C847}" type="slidenum">
              <a:rPr lang="en-GB" smtClean="0"/>
              <a:pPr>
                <a:defRPr/>
              </a:pPr>
              <a:t>12</a:t>
            </a:fld>
            <a:endParaRPr lang="en-GB" dirty="0"/>
          </a:p>
        </p:txBody>
      </p:sp>
    </p:spTree>
    <p:extLst>
      <p:ext uri="{BB962C8B-B14F-4D97-AF65-F5344CB8AC3E}">
        <p14:creationId xmlns:p14="http://schemas.microsoft.com/office/powerpoint/2010/main" val="4141341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2472023072"/>
              </p:ext>
            </p:extLst>
          </p:nvPr>
        </p:nvGraphicFramePr>
        <p:xfrm>
          <a:off x="765996" y="2996953"/>
          <a:ext cx="7607543"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683568" y="332656"/>
            <a:ext cx="7772400" cy="936104"/>
          </a:xfrm>
        </p:spPr>
        <p:txBody>
          <a:bodyPr/>
          <a:lstStyle/>
          <a:p>
            <a:r>
              <a:rPr lang="en-GB" sz="2400" dirty="0">
                <a:solidFill>
                  <a:srgbClr val="01430A"/>
                </a:solidFill>
              </a:rPr>
              <a:t>Liquidity Resources in Stress Scenario</a:t>
            </a:r>
            <a:br>
              <a:rPr lang="en-GB" sz="2400" dirty="0">
                <a:solidFill>
                  <a:srgbClr val="01430A"/>
                </a:solidFill>
              </a:rPr>
            </a:br>
            <a:r>
              <a:rPr lang="en-GB" sz="2400" dirty="0">
                <a:solidFill>
                  <a:srgbClr val="01430A"/>
                </a:solidFill>
              </a:rPr>
              <a:t>(underlying borrower default)</a:t>
            </a:r>
            <a:endParaRPr lang="en-GB" sz="2400" dirty="0"/>
          </a:p>
        </p:txBody>
      </p:sp>
      <p:sp>
        <p:nvSpPr>
          <p:cNvPr id="6" name="Rectangle 5"/>
          <p:cNvSpPr/>
          <p:nvPr/>
        </p:nvSpPr>
        <p:spPr>
          <a:xfrm>
            <a:off x="782012" y="1268760"/>
            <a:ext cx="7823566" cy="1892826"/>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01430A"/>
                </a:solidFill>
              </a:rPr>
              <a:t>Loans funded by Debenture Stocks and bank loans have no bespoke liquidity resources. Liquidity to cover cash-flow shortfalls in relation to any defaulted loan would be limited to THFC’s cash reserves and any bespoke facilities negotiated. </a:t>
            </a:r>
          </a:p>
          <a:p>
            <a:pPr marL="285750" indent="-285750">
              <a:buFont typeface="Arial" panose="020B0604020202020204" pitchFamily="34" charset="0"/>
              <a:buChar char="•"/>
            </a:pPr>
            <a:r>
              <a:rPr lang="en-GB" sz="1600" dirty="0">
                <a:solidFill>
                  <a:srgbClr val="01430A"/>
                </a:solidFill>
              </a:rPr>
              <a:t>Key metric  for each borrower - annual cashflow with no liquidity risk mitigation</a:t>
            </a:r>
          </a:p>
          <a:p>
            <a:pPr marL="285750" indent="-285750">
              <a:buFont typeface="Arial" panose="020B0604020202020204" pitchFamily="34" charset="0"/>
              <a:buChar char="•"/>
            </a:pPr>
            <a:r>
              <a:rPr lang="en-GB" sz="1600" dirty="0">
                <a:solidFill>
                  <a:srgbClr val="01430A"/>
                </a:solidFill>
              </a:rPr>
              <a:t>Top 20 as at 31 March 2017 below – includes capital repayments for amortising loans but bullet maturities monitored separately</a:t>
            </a:r>
          </a:p>
          <a:p>
            <a:pPr defTabSz="1025525">
              <a:spcBef>
                <a:spcPts val="600"/>
              </a:spcBef>
            </a:pPr>
            <a:endParaRPr lang="en-GB" sz="1600" dirty="0">
              <a:solidFill>
                <a:srgbClr val="01430A"/>
              </a:solidFill>
            </a:endParaRPr>
          </a:p>
        </p:txBody>
      </p:sp>
      <p:sp>
        <p:nvSpPr>
          <p:cNvPr id="7" name="Slide Number Placeholder 6"/>
          <p:cNvSpPr>
            <a:spLocks noGrp="1"/>
          </p:cNvSpPr>
          <p:nvPr>
            <p:ph type="sldNum" sz="quarter" idx="12"/>
          </p:nvPr>
        </p:nvSpPr>
        <p:spPr/>
        <p:txBody>
          <a:bodyPr/>
          <a:lstStyle/>
          <a:p>
            <a:pPr>
              <a:defRPr/>
            </a:pPr>
            <a:fld id="{3F59924A-0AB8-4FE4-8EC0-4D84FB19C847}" type="slidenum">
              <a:rPr lang="en-GB" smtClean="0"/>
              <a:pPr>
                <a:defRPr/>
              </a:pPr>
              <a:t>13</a:t>
            </a:fld>
            <a:endParaRPr lang="en-GB" dirty="0"/>
          </a:p>
        </p:txBody>
      </p:sp>
      <p:sp>
        <p:nvSpPr>
          <p:cNvPr id="9" name="TextBox 8"/>
          <p:cNvSpPr txBox="1"/>
          <p:nvPr/>
        </p:nvSpPr>
        <p:spPr>
          <a:xfrm>
            <a:off x="4932040" y="3284984"/>
            <a:ext cx="324036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800" dirty="0">
                <a:solidFill>
                  <a:srgbClr val="01430A"/>
                </a:solidFill>
              </a:rPr>
              <a:t>THFC reserves £17.66million</a:t>
            </a:r>
          </a:p>
        </p:txBody>
      </p:sp>
    </p:spTree>
    <p:extLst>
      <p:ext uri="{BB962C8B-B14F-4D97-AF65-F5344CB8AC3E}">
        <p14:creationId xmlns:p14="http://schemas.microsoft.com/office/powerpoint/2010/main" val="251355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692696"/>
            <a:ext cx="5470376" cy="731168"/>
          </a:xfrm>
        </p:spPr>
        <p:txBody>
          <a:bodyPr/>
          <a:lstStyle/>
          <a:p>
            <a:r>
              <a:rPr lang="en-GB" sz="2400" dirty="0">
                <a:solidFill>
                  <a:srgbClr val="01430A"/>
                </a:solidFill>
              </a:rPr>
              <a:t>11.5% Debenture Stock maturity 2016</a:t>
            </a:r>
          </a:p>
        </p:txBody>
      </p:sp>
      <p:sp>
        <p:nvSpPr>
          <p:cNvPr id="3" name="Content Placeholder 2"/>
          <p:cNvSpPr>
            <a:spLocks noGrp="1"/>
          </p:cNvSpPr>
          <p:nvPr>
            <p:ph sz="half" idx="1"/>
          </p:nvPr>
        </p:nvSpPr>
        <p:spPr>
          <a:xfrm>
            <a:off x="933364" y="1990852"/>
            <a:ext cx="7419056" cy="4246460"/>
          </a:xfrm>
        </p:spPr>
        <p:txBody>
          <a:bodyPr/>
          <a:lstStyle/>
          <a:p>
            <a:r>
              <a:rPr lang="en-GB" sz="2000" dirty="0">
                <a:solidFill>
                  <a:srgbClr val="01430A"/>
                </a:solidFill>
              </a:rPr>
              <a:t>Key maturity in October/November 2016 when £156.5m of loans and  debenture stock matured </a:t>
            </a:r>
          </a:p>
          <a:p>
            <a:r>
              <a:rPr lang="en-GB" sz="2000" dirty="0">
                <a:solidFill>
                  <a:srgbClr val="01430A"/>
                </a:solidFill>
              </a:rPr>
              <a:t>Spread across 38 borrower groups</a:t>
            </a:r>
          </a:p>
          <a:p>
            <a:r>
              <a:rPr lang="en-GB" sz="2000" dirty="0">
                <a:solidFill>
                  <a:srgbClr val="01430A"/>
                </a:solidFill>
              </a:rPr>
              <a:t>Largest single amount due – P&amp;I £20.6million</a:t>
            </a:r>
          </a:p>
          <a:p>
            <a:pPr marL="0" indent="0">
              <a:buNone/>
            </a:pPr>
            <a:endParaRPr lang="en-GB" sz="2000" dirty="0">
              <a:solidFill>
                <a:srgbClr val="01430A"/>
              </a:solidFill>
            </a:endParaRPr>
          </a:p>
          <a:p>
            <a:pPr marL="0" indent="0">
              <a:buNone/>
            </a:pPr>
            <a:r>
              <a:rPr lang="en-GB" sz="2000" dirty="0">
                <a:solidFill>
                  <a:srgbClr val="01430A"/>
                </a:solidFill>
              </a:rPr>
              <a:t>	....... BUT we had a plan – outlined last year</a:t>
            </a:r>
          </a:p>
          <a:p>
            <a:pPr marL="0" indent="0">
              <a:buNone/>
            </a:pPr>
            <a:endParaRPr lang="en-GB" sz="2000" dirty="0">
              <a:solidFill>
                <a:srgbClr val="01430A"/>
              </a:solidFill>
            </a:endParaRPr>
          </a:p>
          <a:p>
            <a:r>
              <a:rPr lang="en-GB" sz="2000" dirty="0">
                <a:solidFill>
                  <a:srgbClr val="01430A"/>
                </a:solidFill>
              </a:rPr>
              <a:t>All borrowers repaid on the day – payments collected, in most cases, by direct debit.</a:t>
            </a:r>
          </a:p>
          <a:p>
            <a:r>
              <a:rPr lang="en-GB" sz="2000" dirty="0">
                <a:solidFill>
                  <a:srgbClr val="01430A"/>
                </a:solidFill>
              </a:rPr>
              <a:t>Funds invested for 1 month in T-bills</a:t>
            </a:r>
          </a:p>
          <a:p>
            <a:r>
              <a:rPr lang="en-GB" sz="2000" dirty="0">
                <a:solidFill>
                  <a:srgbClr val="01430A"/>
                </a:solidFill>
              </a:rPr>
              <a:t>Stockholders repaid on the maturity date in accordance with the provisions of the Trust Deed</a:t>
            </a:r>
          </a:p>
        </p:txBody>
      </p:sp>
      <p:sp>
        <p:nvSpPr>
          <p:cNvPr id="4" name="Slide Number Placeholder 3"/>
          <p:cNvSpPr>
            <a:spLocks noGrp="1"/>
          </p:cNvSpPr>
          <p:nvPr>
            <p:ph type="sldNum" sz="quarter" idx="12"/>
          </p:nvPr>
        </p:nvSpPr>
        <p:spPr/>
        <p:txBody>
          <a:bodyPr/>
          <a:lstStyle/>
          <a:p>
            <a:pPr>
              <a:defRPr/>
            </a:pPr>
            <a:fld id="{7930CB5F-64EC-4518-8D7A-6A77F287C6D9}" type="slidenum">
              <a:rPr lang="en-GB" smtClean="0"/>
              <a:pPr>
                <a:defRPr/>
              </a:pPr>
              <a:t>14</a:t>
            </a:fld>
            <a:endParaRPr lang="en-GB" dirty="0"/>
          </a:p>
        </p:txBody>
      </p:sp>
    </p:spTree>
    <p:extLst>
      <p:ext uri="{BB962C8B-B14F-4D97-AF65-F5344CB8AC3E}">
        <p14:creationId xmlns:p14="http://schemas.microsoft.com/office/powerpoint/2010/main" val="186719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07704" y="116632"/>
            <a:ext cx="5544616" cy="7311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326E46"/>
                </a:solidFill>
                <a:latin typeface="+mj-lt"/>
                <a:ea typeface="+mj-ea"/>
                <a:cs typeface="+mj-cs"/>
              </a:defRPr>
            </a:lvl1pPr>
            <a:lvl2pPr algn="ctr" rtl="0" eaLnBrk="0" fontAlgn="base" hangingPunct="0">
              <a:spcBef>
                <a:spcPct val="0"/>
              </a:spcBef>
              <a:spcAft>
                <a:spcPct val="0"/>
              </a:spcAft>
              <a:defRPr sz="4400">
                <a:solidFill>
                  <a:srgbClr val="326E46"/>
                </a:solidFill>
                <a:latin typeface="Arial" charset="0"/>
              </a:defRPr>
            </a:lvl2pPr>
            <a:lvl3pPr algn="ctr" rtl="0" eaLnBrk="0" fontAlgn="base" hangingPunct="0">
              <a:spcBef>
                <a:spcPct val="0"/>
              </a:spcBef>
              <a:spcAft>
                <a:spcPct val="0"/>
              </a:spcAft>
              <a:defRPr sz="4400">
                <a:solidFill>
                  <a:srgbClr val="326E46"/>
                </a:solidFill>
                <a:latin typeface="Arial" charset="0"/>
              </a:defRPr>
            </a:lvl3pPr>
            <a:lvl4pPr algn="ctr" rtl="0" eaLnBrk="0" fontAlgn="base" hangingPunct="0">
              <a:spcBef>
                <a:spcPct val="0"/>
              </a:spcBef>
              <a:spcAft>
                <a:spcPct val="0"/>
              </a:spcAft>
              <a:defRPr sz="4400">
                <a:solidFill>
                  <a:srgbClr val="326E46"/>
                </a:solidFill>
                <a:latin typeface="Arial" charset="0"/>
              </a:defRPr>
            </a:lvl4pPr>
            <a:lvl5pPr algn="ctr" rtl="0" eaLnBrk="0" fontAlgn="base" hangingPunct="0">
              <a:spcBef>
                <a:spcPct val="0"/>
              </a:spcBef>
              <a:spcAft>
                <a:spcPct val="0"/>
              </a:spcAft>
              <a:defRPr sz="4400">
                <a:solidFill>
                  <a:srgbClr val="326E46"/>
                </a:solidFill>
                <a:latin typeface="Arial" charset="0"/>
              </a:defRPr>
            </a:lvl5pPr>
            <a:lvl6pPr marL="457200" algn="ctr" rtl="0" fontAlgn="base">
              <a:spcBef>
                <a:spcPct val="0"/>
              </a:spcBef>
              <a:spcAft>
                <a:spcPct val="0"/>
              </a:spcAft>
              <a:defRPr sz="4400">
                <a:solidFill>
                  <a:srgbClr val="326E46"/>
                </a:solidFill>
                <a:latin typeface="Arial" charset="0"/>
              </a:defRPr>
            </a:lvl6pPr>
            <a:lvl7pPr marL="914400" algn="ctr" rtl="0" fontAlgn="base">
              <a:spcBef>
                <a:spcPct val="0"/>
              </a:spcBef>
              <a:spcAft>
                <a:spcPct val="0"/>
              </a:spcAft>
              <a:defRPr sz="4400">
                <a:solidFill>
                  <a:srgbClr val="326E46"/>
                </a:solidFill>
                <a:latin typeface="Arial" charset="0"/>
              </a:defRPr>
            </a:lvl7pPr>
            <a:lvl8pPr marL="1371600" algn="ctr" rtl="0" fontAlgn="base">
              <a:spcBef>
                <a:spcPct val="0"/>
              </a:spcBef>
              <a:spcAft>
                <a:spcPct val="0"/>
              </a:spcAft>
              <a:defRPr sz="4400">
                <a:solidFill>
                  <a:srgbClr val="326E46"/>
                </a:solidFill>
                <a:latin typeface="Arial" charset="0"/>
              </a:defRPr>
            </a:lvl8pPr>
            <a:lvl9pPr marL="1828800" algn="ctr" rtl="0" fontAlgn="base">
              <a:spcBef>
                <a:spcPct val="0"/>
              </a:spcBef>
              <a:spcAft>
                <a:spcPct val="0"/>
              </a:spcAft>
              <a:defRPr sz="4400">
                <a:solidFill>
                  <a:srgbClr val="326E46"/>
                </a:solidFill>
                <a:latin typeface="Arial" charset="0"/>
              </a:defRPr>
            </a:lvl9pPr>
          </a:lstStyle>
          <a:p>
            <a:r>
              <a:rPr lang="en-GB" sz="2400" kern="0" dirty="0">
                <a:solidFill>
                  <a:srgbClr val="01430A"/>
                </a:solidFill>
              </a:rPr>
              <a:t>Bullet repayment debt maturity profile – debenture stocks</a:t>
            </a:r>
          </a:p>
        </p:txBody>
      </p:sp>
      <p:graphicFrame>
        <p:nvGraphicFramePr>
          <p:cNvPr id="8" name="Chart 7">
            <a:extLst>
              <a:ext uri="{FF2B5EF4-FFF2-40B4-BE49-F238E27FC236}">
                <a16:creationId xmlns:a16="http://schemas.microsoft.com/office/drawing/2014/main" id="{F94802AC-F7C1-4509-8302-D163AA25B489}"/>
              </a:ext>
            </a:extLst>
          </p:cNvPr>
          <p:cNvGraphicFramePr>
            <a:graphicFrameLocks/>
          </p:cNvGraphicFramePr>
          <p:nvPr>
            <p:extLst>
              <p:ext uri="{D42A27DB-BD31-4B8C-83A1-F6EECF244321}">
                <p14:modId xmlns:p14="http://schemas.microsoft.com/office/powerpoint/2010/main" val="4055891137"/>
              </p:ext>
            </p:extLst>
          </p:nvPr>
        </p:nvGraphicFramePr>
        <p:xfrm>
          <a:off x="755576" y="980728"/>
          <a:ext cx="7920880"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827584" y="6021288"/>
            <a:ext cx="6480720" cy="276999"/>
          </a:xfrm>
          <a:prstGeom prst="rect">
            <a:avLst/>
          </a:prstGeom>
          <a:noFill/>
        </p:spPr>
        <p:txBody>
          <a:bodyPr wrap="square" rtlCol="0">
            <a:spAutoFit/>
          </a:bodyPr>
          <a:lstStyle/>
          <a:p>
            <a:r>
              <a:rPr lang="en-GB" sz="1200" dirty="0"/>
              <a:t>2016 Debenture stocks fully repaid</a:t>
            </a:r>
          </a:p>
        </p:txBody>
      </p:sp>
      <p:sp>
        <p:nvSpPr>
          <p:cNvPr id="3" name="Slide Number Placeholder 2"/>
          <p:cNvSpPr>
            <a:spLocks noGrp="1"/>
          </p:cNvSpPr>
          <p:nvPr>
            <p:ph type="sldNum" sz="quarter" idx="12"/>
          </p:nvPr>
        </p:nvSpPr>
        <p:spPr/>
        <p:txBody>
          <a:bodyPr/>
          <a:lstStyle/>
          <a:p>
            <a:pPr>
              <a:defRPr/>
            </a:pPr>
            <a:fld id="{3F59924A-0AB8-4FE4-8EC0-4D84FB19C847}" type="slidenum">
              <a:rPr lang="en-GB" smtClean="0"/>
              <a:pPr>
                <a:defRPr/>
              </a:pPr>
              <a:t>15</a:t>
            </a:fld>
            <a:endParaRPr lang="en-GB" dirty="0"/>
          </a:p>
        </p:txBody>
      </p:sp>
    </p:spTree>
    <p:extLst>
      <p:ext uri="{BB962C8B-B14F-4D97-AF65-F5344CB8AC3E}">
        <p14:creationId xmlns:p14="http://schemas.microsoft.com/office/powerpoint/2010/main" val="428611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53944"/>
            <a:ext cx="5470376" cy="731168"/>
          </a:xfrm>
        </p:spPr>
        <p:txBody>
          <a:bodyPr/>
          <a:lstStyle/>
          <a:p>
            <a:r>
              <a:rPr lang="en-GB" sz="2400" dirty="0">
                <a:solidFill>
                  <a:srgbClr val="01430A"/>
                </a:solidFill>
              </a:rPr>
              <a:t>Debenture Stock maturity 2023</a:t>
            </a:r>
          </a:p>
        </p:txBody>
      </p:sp>
      <p:sp>
        <p:nvSpPr>
          <p:cNvPr id="3" name="Content Placeholder 2"/>
          <p:cNvSpPr>
            <a:spLocks noGrp="1"/>
          </p:cNvSpPr>
          <p:nvPr>
            <p:ph sz="half" idx="1"/>
          </p:nvPr>
        </p:nvSpPr>
        <p:spPr>
          <a:xfrm>
            <a:off x="918320" y="1361356"/>
            <a:ext cx="7560840" cy="1712168"/>
          </a:xfrm>
        </p:spPr>
        <p:txBody>
          <a:bodyPr/>
          <a:lstStyle/>
          <a:p>
            <a:r>
              <a:rPr lang="en-GB" sz="1800" dirty="0">
                <a:solidFill>
                  <a:srgbClr val="01430A"/>
                </a:solidFill>
              </a:rPr>
              <a:t>After 2016 the next key maturity is October/November 2023 when £189m of debenture stock matures</a:t>
            </a:r>
          </a:p>
          <a:p>
            <a:r>
              <a:rPr lang="en-GB" sz="1800" dirty="0">
                <a:solidFill>
                  <a:srgbClr val="01430A"/>
                </a:solidFill>
              </a:rPr>
              <a:t>Spread across 46 borrower groups</a:t>
            </a:r>
            <a:endParaRPr lang="en-GB" sz="1800" dirty="0">
              <a:solidFill>
                <a:srgbClr val="FF0000"/>
              </a:solidFill>
            </a:endParaRPr>
          </a:p>
          <a:p>
            <a:r>
              <a:rPr lang="en-GB" sz="1800" dirty="0">
                <a:solidFill>
                  <a:srgbClr val="01430A"/>
                </a:solidFill>
              </a:rPr>
              <a:t>THFC reserves as at 31 March - £17.66million</a:t>
            </a:r>
          </a:p>
        </p:txBody>
      </p:sp>
      <p:graphicFrame>
        <p:nvGraphicFramePr>
          <p:cNvPr id="6" name="Chart 5"/>
          <p:cNvGraphicFramePr>
            <a:graphicFrameLocks/>
          </p:cNvGraphicFramePr>
          <p:nvPr>
            <p:extLst>
              <p:ext uri="{D42A27DB-BD31-4B8C-83A1-F6EECF244321}">
                <p14:modId xmlns:p14="http://schemas.microsoft.com/office/powerpoint/2010/main" val="3860239387"/>
              </p:ext>
            </p:extLst>
          </p:nvPr>
        </p:nvGraphicFramePr>
        <p:xfrm>
          <a:off x="575556" y="3073524"/>
          <a:ext cx="7702624" cy="339546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7930CB5F-64EC-4518-8D7A-6A77F287C6D9}" type="slidenum">
              <a:rPr lang="en-GB" smtClean="0"/>
              <a:pPr>
                <a:defRPr/>
              </a:pPr>
              <a:t>16</a:t>
            </a:fld>
            <a:endParaRPr lang="en-GB" dirty="0"/>
          </a:p>
        </p:txBody>
      </p:sp>
      <p:sp>
        <p:nvSpPr>
          <p:cNvPr id="5" name="TextBox 4"/>
          <p:cNvSpPr txBox="1"/>
          <p:nvPr/>
        </p:nvSpPr>
        <p:spPr>
          <a:xfrm>
            <a:off x="3851920" y="3265102"/>
            <a:ext cx="42147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800" dirty="0">
                <a:solidFill>
                  <a:srgbClr val="01430A"/>
                </a:solidFill>
              </a:rPr>
              <a:t>Forecast reserves 2023 - £26million</a:t>
            </a:r>
          </a:p>
        </p:txBody>
      </p:sp>
    </p:spTree>
    <p:extLst>
      <p:ext uri="{BB962C8B-B14F-4D97-AF65-F5344CB8AC3E}">
        <p14:creationId xmlns:p14="http://schemas.microsoft.com/office/powerpoint/2010/main" val="2221169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6636" y="2276872"/>
            <a:ext cx="7772400" cy="1143000"/>
          </a:xfrm>
        </p:spPr>
        <p:txBody>
          <a:bodyPr/>
          <a:lstStyle/>
          <a:p>
            <a:r>
              <a:rPr lang="en-GB" dirty="0"/>
              <a:t>AHF summary</a:t>
            </a:r>
          </a:p>
        </p:txBody>
      </p:sp>
      <p:sp>
        <p:nvSpPr>
          <p:cNvPr id="2" name="Slide Number Placeholder 1"/>
          <p:cNvSpPr>
            <a:spLocks noGrp="1"/>
          </p:cNvSpPr>
          <p:nvPr>
            <p:ph type="sldNum" sz="quarter" idx="12"/>
          </p:nvPr>
        </p:nvSpPr>
        <p:spPr/>
        <p:txBody>
          <a:bodyPr/>
          <a:lstStyle/>
          <a:p>
            <a:pPr>
              <a:defRPr/>
            </a:pPr>
            <a:fld id="{E47B552A-35EC-4C52-9E32-0D1FCC849828}" type="slidenum">
              <a:rPr lang="en-GB" smtClean="0"/>
              <a:pPr>
                <a:defRPr/>
              </a:pPr>
              <a:t>17</a:t>
            </a:fld>
            <a:endParaRPr lang="en-GB" dirty="0"/>
          </a:p>
        </p:txBody>
      </p:sp>
    </p:spTree>
    <p:extLst>
      <p:ext uri="{BB962C8B-B14F-4D97-AF65-F5344CB8AC3E}">
        <p14:creationId xmlns:p14="http://schemas.microsoft.com/office/powerpoint/2010/main" val="680385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51720" y="404664"/>
            <a:ext cx="4953983" cy="864096"/>
          </a:xfrm>
        </p:spPr>
        <p:txBody>
          <a:bodyPr/>
          <a:lstStyle/>
          <a:p>
            <a:pPr eaLnBrk="1" hangingPunct="1"/>
            <a:r>
              <a:rPr lang="en-GB" sz="2400" dirty="0">
                <a:solidFill>
                  <a:srgbClr val="01430A"/>
                </a:solidFill>
              </a:rPr>
              <a:t>THFC/AHF Business Volumes (including remaining AHF pipeline)</a:t>
            </a:r>
            <a:endParaRPr lang="en-GB" sz="2400" i="1" dirty="0">
              <a:solidFill>
                <a:srgbClr val="FF0000"/>
              </a:solidFill>
            </a:endParaRPr>
          </a:p>
        </p:txBody>
      </p:sp>
      <p:graphicFrame>
        <p:nvGraphicFramePr>
          <p:cNvPr id="7" name="Chart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32678219"/>
              </p:ext>
            </p:extLst>
          </p:nvPr>
        </p:nvGraphicFramePr>
        <p:xfrm>
          <a:off x="971600" y="1916832"/>
          <a:ext cx="7560840" cy="447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3F59924A-0AB8-4FE4-8EC0-4D84FB19C847}" type="slidenum">
              <a:rPr lang="en-GB" smtClean="0"/>
              <a:pPr>
                <a:defRPr/>
              </a:pPr>
              <a:t>18</a:t>
            </a:fld>
            <a:endParaRPr lang="en-GB" dirty="0"/>
          </a:p>
        </p:txBody>
      </p:sp>
    </p:spTree>
    <p:extLst>
      <p:ext uri="{BB962C8B-B14F-4D97-AF65-F5344CB8AC3E}">
        <p14:creationId xmlns:p14="http://schemas.microsoft.com/office/powerpoint/2010/main" val="2044589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64426"/>
            <a:ext cx="7772400" cy="894822"/>
          </a:xfrm>
        </p:spPr>
        <p:txBody>
          <a:bodyPr/>
          <a:lstStyle/>
          <a:p>
            <a:r>
              <a:rPr lang="en-GB" sz="2400" dirty="0">
                <a:solidFill>
                  <a:srgbClr val="01430A"/>
                </a:solidFill>
              </a:rPr>
              <a:t>AHF – the most successful</a:t>
            </a:r>
            <a:br>
              <a:rPr lang="en-GB" sz="2400" dirty="0">
                <a:solidFill>
                  <a:srgbClr val="01430A"/>
                </a:solidFill>
              </a:rPr>
            </a:br>
            <a:r>
              <a:rPr lang="en-GB" sz="2400" dirty="0">
                <a:solidFill>
                  <a:srgbClr val="01430A"/>
                </a:solidFill>
              </a:rPr>
              <a:t> Government Guarantee programme</a:t>
            </a:r>
          </a:p>
        </p:txBody>
      </p:sp>
      <p:sp>
        <p:nvSpPr>
          <p:cNvPr id="3" name="Content Placeholder 2"/>
          <p:cNvSpPr>
            <a:spLocks noGrp="1"/>
          </p:cNvSpPr>
          <p:nvPr>
            <p:ph idx="1"/>
          </p:nvPr>
        </p:nvSpPr>
        <p:spPr>
          <a:xfrm>
            <a:off x="1028651" y="2780928"/>
            <a:ext cx="7630616" cy="3312368"/>
          </a:xfrm>
          <a:ln>
            <a:solidFill>
              <a:schemeClr val="tx1"/>
            </a:solidFill>
          </a:ln>
        </p:spPr>
        <p:txBody>
          <a:bodyPr/>
          <a:lstStyle/>
          <a:p>
            <a:r>
              <a:rPr lang="en-GB" sz="2400" dirty="0">
                <a:solidFill>
                  <a:srgbClr val="006600"/>
                </a:solidFill>
              </a:rPr>
              <a:t>Loans signed and drawn £2.435billion</a:t>
            </a:r>
          </a:p>
          <a:p>
            <a:r>
              <a:rPr lang="en-GB" sz="2400" dirty="0">
                <a:solidFill>
                  <a:srgbClr val="006600"/>
                </a:solidFill>
              </a:rPr>
              <a:t>Loans signed but undrawn £0.551billion</a:t>
            </a:r>
          </a:p>
          <a:p>
            <a:r>
              <a:rPr lang="en-GB" sz="2400" dirty="0">
                <a:solidFill>
                  <a:srgbClr val="006600"/>
                </a:solidFill>
              </a:rPr>
              <a:t>64 Borrower Groups to date (average loan size larger than THFC)</a:t>
            </a:r>
          </a:p>
          <a:p>
            <a:r>
              <a:rPr lang="en-GB" sz="2400" dirty="0">
                <a:solidFill>
                  <a:srgbClr val="006600"/>
                </a:solidFill>
              </a:rPr>
              <a:t>Progressing through credit and/or documentation £0.246billion</a:t>
            </a:r>
          </a:p>
          <a:p>
            <a:r>
              <a:rPr lang="en-GB" sz="2400" b="1" dirty="0">
                <a:solidFill>
                  <a:srgbClr val="006600"/>
                </a:solidFill>
              </a:rPr>
              <a:t>Estimated Portfolio Total £3.232billion </a:t>
            </a:r>
            <a:r>
              <a:rPr lang="en-GB" sz="2400" dirty="0">
                <a:solidFill>
                  <a:srgbClr val="006600"/>
                </a:solidFill>
              </a:rPr>
              <a:t>- funded by EIB facilities and long term bond issues</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651" y="980728"/>
            <a:ext cx="25352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3F59924A-0AB8-4FE4-8EC0-4D84FB19C847}" type="slidenum">
              <a:rPr lang="en-GB" smtClean="0"/>
              <a:pPr>
                <a:defRPr/>
              </a:pPr>
              <a:t>19</a:t>
            </a:fld>
            <a:endParaRPr lang="en-GB" dirty="0"/>
          </a:p>
        </p:txBody>
      </p:sp>
    </p:spTree>
    <p:extLst>
      <p:ext uri="{BB962C8B-B14F-4D97-AF65-F5344CB8AC3E}">
        <p14:creationId xmlns:p14="http://schemas.microsoft.com/office/powerpoint/2010/main" val="332162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47813" y="111125"/>
            <a:ext cx="6048375" cy="873125"/>
          </a:xfrm>
        </p:spPr>
        <p:txBody>
          <a:bodyPr anchor="b"/>
          <a:lstStyle/>
          <a:p>
            <a:r>
              <a:rPr lang="en-GB" sz="2400" dirty="0">
                <a:solidFill>
                  <a:srgbClr val="006600"/>
                </a:solidFill>
                <a:cs typeface="Arial" charset="0"/>
              </a:rPr>
              <a:t>THFC </a:t>
            </a:r>
            <a:br>
              <a:rPr lang="en-GB" sz="2400" dirty="0">
                <a:solidFill>
                  <a:srgbClr val="006600"/>
                </a:solidFill>
                <a:cs typeface="Arial" charset="0"/>
              </a:rPr>
            </a:br>
            <a:r>
              <a:rPr lang="en-GB" sz="2400" dirty="0">
                <a:solidFill>
                  <a:srgbClr val="006600"/>
                </a:solidFill>
                <a:cs typeface="Arial" charset="0"/>
              </a:rPr>
              <a:t>Legal Disclaimer</a:t>
            </a:r>
          </a:p>
        </p:txBody>
      </p:sp>
      <p:sp>
        <p:nvSpPr>
          <p:cNvPr id="20483" name="Rectangle 4"/>
          <p:cNvSpPr>
            <a:spLocks noChangeArrowheads="1"/>
          </p:cNvSpPr>
          <p:nvPr/>
        </p:nvSpPr>
        <p:spPr bwMode="auto">
          <a:xfrm>
            <a:off x="990600" y="2209800"/>
            <a:ext cx="7696200" cy="519113"/>
          </a:xfrm>
          <a:prstGeom prst="rect">
            <a:avLst/>
          </a:prstGeom>
          <a:noFill/>
          <a:ln w="9525">
            <a:noFill/>
            <a:miter lim="800000"/>
            <a:headEnd/>
            <a:tailEnd/>
          </a:ln>
        </p:spPr>
        <p:txBody>
          <a:bodyPr>
            <a:spAutoFit/>
          </a:bodyPr>
          <a:lstStyle/>
          <a:p>
            <a:pPr lvl="2">
              <a:spcBef>
                <a:spcPct val="20000"/>
              </a:spcBef>
            </a:pPr>
            <a:endParaRPr lang="en-US" sz="2800" dirty="0">
              <a:solidFill>
                <a:srgbClr val="326E46"/>
              </a:solidFill>
            </a:endParaRPr>
          </a:p>
        </p:txBody>
      </p:sp>
      <p:sp>
        <p:nvSpPr>
          <p:cNvPr id="20484" name="Rectangle 31"/>
          <p:cNvSpPr>
            <a:spLocks noChangeArrowheads="1"/>
          </p:cNvSpPr>
          <p:nvPr/>
        </p:nvSpPr>
        <p:spPr bwMode="auto">
          <a:xfrm>
            <a:off x="823913" y="1341438"/>
            <a:ext cx="8069262" cy="4994275"/>
          </a:xfrm>
          <a:prstGeom prst="rect">
            <a:avLst/>
          </a:prstGeom>
          <a:noFill/>
          <a:ln w="9525">
            <a:solidFill>
              <a:srgbClr val="01430A"/>
            </a:solidFill>
            <a:miter lim="800000"/>
            <a:headEnd/>
            <a:tailEnd/>
          </a:ln>
        </p:spPr>
        <p:txBody>
          <a:bodyPr anchor="ctr">
            <a:spAutoFit/>
          </a:bodyPr>
          <a:lstStyle/>
          <a:p>
            <a:pPr eaLnBrk="0" hangingPunct="0"/>
            <a:r>
              <a:rPr lang="en-GB" sz="1400" dirty="0">
                <a:solidFill>
                  <a:srgbClr val="01430A"/>
                </a:solidFill>
              </a:rPr>
              <a:t>For the purposes of the following disclaimer, references to this presentation shall mean these presentation slides and shall be deemed to include references to any related speeches made by or to be made by the management of The Housing Finance Corporation Limited (THFC), any questions and answers in relation thereto and any other related verbal or written communications.</a:t>
            </a:r>
          </a:p>
          <a:p>
            <a:pPr eaLnBrk="0" hangingPunct="0"/>
            <a:r>
              <a:rPr lang="en-GB" sz="1400" dirty="0">
                <a:solidFill>
                  <a:srgbClr val="01430A"/>
                </a:solidFill>
              </a:rPr>
              <a:t>This presentation may only be communicated or caused to be communicated in the United Kingdom to persons who have professional experience in matters relating to investments falling within Article 19(5) of the Financial Services and Markets Act 2000 (Finance Promotion) Order 2005 (the “Order”) or high net worth entities who fall within Article 49(2) (a) to (d) of the Order (all such persons being referred to as “relevant persons”). Any investment or investment activity to which this presentation relates is available only to relevant persons and will be engaged only with relevant persons.</a:t>
            </a:r>
          </a:p>
          <a:p>
            <a:pPr eaLnBrk="0" hangingPunct="0"/>
            <a:r>
              <a:rPr lang="en-GB" sz="1400" dirty="0">
                <a:solidFill>
                  <a:srgbClr val="01430A"/>
                </a:solidFill>
              </a:rPr>
              <a:t>This presentation is being directed at you solely in your capacity as a relevant person (as defined above) for your information and may not be reproduced, redistributed or passed on to any other person or published, in whole or in part, for any purpose, without the prior written consent of THFC.</a:t>
            </a:r>
          </a:p>
          <a:p>
            <a:pPr eaLnBrk="0" hangingPunct="0"/>
            <a:r>
              <a:rPr lang="en-GB" sz="1400" dirty="0">
                <a:solidFill>
                  <a:srgbClr val="01430A"/>
                </a:solidFill>
              </a:rPr>
              <a:t>The information in this document is subject to change without notice, its accuracy is not guaranteed, and it may be incomplete and is condensed.</a:t>
            </a:r>
          </a:p>
          <a:p>
            <a:pPr eaLnBrk="0" hangingPunct="0"/>
            <a:r>
              <a:rPr lang="en-GB" sz="1400" dirty="0">
                <a:solidFill>
                  <a:srgbClr val="01430A"/>
                </a:solidFill>
              </a:rPr>
              <a:t>These presentation slides may contain certain statements, statistics and projections that are or may be forward-looking. The accuracy and completeness of all such statements, is not warranted or guaranteed. By their nature, forward-looking statements involve risk and uncertainty because they relate to events and depend on circumstances that may occur in the future. Although THFC believes that the expectations reflected in such statements are reasonable, no assurance can be given that such expectations will prove to be correct. There are a number of factors which could cause actual results and developments to differ materially from those expressed or implied by such forward-looking statements.</a:t>
            </a:r>
          </a:p>
        </p:txBody>
      </p:sp>
      <p:sp>
        <p:nvSpPr>
          <p:cNvPr id="3" name="Slide Number Placeholder 2"/>
          <p:cNvSpPr>
            <a:spLocks noGrp="1"/>
          </p:cNvSpPr>
          <p:nvPr>
            <p:ph type="sldNum" sz="quarter" idx="12"/>
          </p:nvPr>
        </p:nvSpPr>
        <p:spPr/>
        <p:txBody>
          <a:bodyPr/>
          <a:lstStyle/>
          <a:p>
            <a:pPr>
              <a:defRPr/>
            </a:pPr>
            <a:fld id="{3F59924A-0AB8-4FE4-8EC0-4D84FB19C847}" type="slidenum">
              <a:rPr lang="en-GB" smtClean="0"/>
              <a:pPr>
                <a:defRPr/>
              </a:pPr>
              <a:t>2</a:t>
            </a:fld>
            <a:endParaRPr lang="en-GB" dirty="0"/>
          </a:p>
        </p:txBody>
      </p:sp>
    </p:spTree>
    <p:extLst>
      <p:ext uri="{BB962C8B-B14F-4D97-AF65-F5344CB8AC3E}">
        <p14:creationId xmlns:p14="http://schemas.microsoft.com/office/powerpoint/2010/main" val="2202964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76872"/>
            <a:ext cx="7772400" cy="1470025"/>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en-GB" dirty="0"/>
              <a:t>THFC – the next steps</a:t>
            </a:r>
          </a:p>
        </p:txBody>
      </p:sp>
    </p:spTree>
    <p:extLst>
      <p:ext uri="{BB962C8B-B14F-4D97-AF65-F5344CB8AC3E}">
        <p14:creationId xmlns:p14="http://schemas.microsoft.com/office/powerpoint/2010/main" val="192355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20792"/>
            <a:ext cx="5038328" cy="648072"/>
          </a:xfrm>
        </p:spPr>
        <p:txBody>
          <a:bodyPr/>
          <a:lstStyle/>
          <a:p>
            <a:r>
              <a:rPr lang="en-GB" sz="3200" dirty="0">
                <a:solidFill>
                  <a:srgbClr val="006600"/>
                </a:solidFill>
              </a:rPr>
              <a:t>Incremental new lending</a:t>
            </a:r>
          </a:p>
        </p:txBody>
      </p:sp>
      <p:sp>
        <p:nvSpPr>
          <p:cNvPr id="3" name="Content Placeholder 2"/>
          <p:cNvSpPr>
            <a:spLocks noGrp="1"/>
          </p:cNvSpPr>
          <p:nvPr>
            <p:ph idx="1"/>
          </p:nvPr>
        </p:nvSpPr>
        <p:spPr>
          <a:xfrm>
            <a:off x="715132" y="1144776"/>
            <a:ext cx="7961324" cy="4951800"/>
          </a:xfrm>
        </p:spPr>
        <p:txBody>
          <a:bodyPr/>
          <a:lstStyle/>
          <a:p>
            <a:pPr lvl="1" indent="-387350">
              <a:buFont typeface="Arial" panose="020B0604020202020204" pitchFamily="34" charset="0"/>
              <a:buChar char="•"/>
            </a:pPr>
            <a:r>
              <a:rPr lang="en-GB" sz="2000" dirty="0">
                <a:solidFill>
                  <a:srgbClr val="01430A"/>
                </a:solidFill>
              </a:rPr>
              <a:t>Demand building up for both incremental long term funding and refinancing presents opportunities for selective new lending</a:t>
            </a:r>
          </a:p>
          <a:p>
            <a:pPr marL="1143000" lvl="1" indent="-387350"/>
            <a:r>
              <a:rPr lang="en-GB" sz="1600" dirty="0">
                <a:solidFill>
                  <a:srgbClr val="01430A"/>
                </a:solidFill>
              </a:rPr>
              <a:t>HAs are forecast to repay at least £2bn of debt per year for the next 10 years. The annual repayment in the early years has increased as banks have shortened their maturities.</a:t>
            </a:r>
          </a:p>
          <a:p>
            <a:pPr marL="1143000" lvl="1" indent="-387350"/>
            <a:r>
              <a:rPr lang="en-GB" sz="1600" dirty="0">
                <a:solidFill>
                  <a:srgbClr val="01430A"/>
                </a:solidFill>
              </a:rPr>
              <a:t>HA debt raising is expected to be at least £3bn per year</a:t>
            </a:r>
          </a:p>
          <a:p>
            <a:pPr marL="1143000" lvl="1" indent="-387350"/>
            <a:r>
              <a:rPr lang="en-GB" sz="1600" dirty="0">
                <a:solidFill>
                  <a:srgbClr val="01430A"/>
                </a:solidFill>
              </a:rPr>
              <a:t>Bank lending accounted for 60% of the new funding in Q3 of 16/17 (the latest data available); capital markets, including private placements and aggregated bond finance, contributed the remaining 40%</a:t>
            </a:r>
          </a:p>
          <a:p>
            <a:pPr lvl="1" indent="-387350">
              <a:buFont typeface="Arial" panose="020B0604020202020204" pitchFamily="34" charset="0"/>
              <a:buChar char="•"/>
            </a:pPr>
            <a:r>
              <a:rPr lang="en-GB" sz="2000" dirty="0">
                <a:solidFill>
                  <a:srgbClr val="01430A"/>
                </a:solidFill>
              </a:rPr>
              <a:t>Funding via THFC (Funding No 3) and THFC Limited provides quick route to market</a:t>
            </a:r>
          </a:p>
          <a:p>
            <a:pPr lvl="1" indent="-387350">
              <a:buFont typeface="Arial" panose="020B0604020202020204" pitchFamily="34" charset="0"/>
              <a:buChar char="•"/>
            </a:pPr>
            <a:r>
              <a:rPr lang="en-GB" sz="2000" dirty="0">
                <a:solidFill>
                  <a:srgbClr val="01430A"/>
                </a:solidFill>
              </a:rPr>
              <a:t>Investor familiarity with THFC and what differentiates investing in THFC versus a portfolio of own name bonds and private placements delivers competitive pricing</a:t>
            </a:r>
          </a:p>
          <a:p>
            <a:pPr marL="457200" lvl="1" indent="0">
              <a:buNone/>
            </a:pPr>
            <a:endParaRPr lang="en-GB" sz="2000" dirty="0">
              <a:solidFill>
                <a:srgbClr val="01430A"/>
              </a:solidFill>
            </a:endParaRPr>
          </a:p>
          <a:p>
            <a:endParaRPr lang="en-GB" sz="2400" dirty="0">
              <a:solidFill>
                <a:srgbClr val="01430A"/>
              </a:solidFill>
            </a:endParaRPr>
          </a:p>
          <a:p>
            <a:pPr lvl="1"/>
            <a:endParaRPr lang="en-GB" sz="2000" dirty="0">
              <a:solidFill>
                <a:srgbClr val="01430A"/>
              </a:solidFill>
            </a:endParaRPr>
          </a:p>
        </p:txBody>
      </p:sp>
      <p:sp>
        <p:nvSpPr>
          <p:cNvPr id="5" name="Rectangle 6"/>
          <p:cNvSpPr txBox="1">
            <a:spLocks noGrp="1" noChangeArrowheads="1"/>
          </p:cNvSpPr>
          <p:nvPr/>
        </p:nvSpPr>
        <p:spPr bwMode="auto">
          <a:xfrm>
            <a:off x="7884368" y="6525343"/>
            <a:ext cx="1080120" cy="432049"/>
          </a:xfrm>
          <a:prstGeom prst="rect">
            <a:avLst/>
          </a:prstGeom>
          <a:noFill/>
          <a:ln w="9525">
            <a:noFill/>
            <a:miter lim="800000"/>
            <a:headEnd/>
            <a:tailEnd/>
          </a:ln>
        </p:spPr>
        <p:txBody>
          <a:bodyPr rIns="0"/>
          <a:lstStyle/>
          <a:p>
            <a:pPr algn="r"/>
            <a:endParaRPr lang="en-GB" sz="1100" dirty="0">
              <a:solidFill>
                <a:srgbClr val="01430A"/>
              </a:solidFill>
            </a:endParaRPr>
          </a:p>
        </p:txBody>
      </p:sp>
      <p:sp>
        <p:nvSpPr>
          <p:cNvPr id="4" name="Slide Number Placeholder 3"/>
          <p:cNvSpPr>
            <a:spLocks noGrp="1"/>
          </p:cNvSpPr>
          <p:nvPr>
            <p:ph type="sldNum" sz="quarter" idx="12"/>
          </p:nvPr>
        </p:nvSpPr>
        <p:spPr/>
        <p:txBody>
          <a:bodyPr/>
          <a:lstStyle/>
          <a:p>
            <a:pPr>
              <a:defRPr/>
            </a:pPr>
            <a:fld id="{3F59924A-0AB8-4FE4-8EC0-4D84FB19C847}" type="slidenum">
              <a:rPr lang="en-GB" sz="1200" smtClean="0">
                <a:solidFill>
                  <a:srgbClr val="01430A"/>
                </a:solidFill>
                <a:latin typeface="Arial" panose="020B0604020202020204" pitchFamily="34" charset="0"/>
                <a:cs typeface="Arial" panose="020B0604020202020204" pitchFamily="34" charset="0"/>
              </a:rPr>
              <a:pPr>
                <a:defRPr/>
              </a:pPr>
              <a:t>21</a:t>
            </a:fld>
            <a:endParaRPr lang="en-GB" sz="1200" dirty="0">
              <a:solidFill>
                <a:srgbClr val="01430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304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65666"/>
            <a:ext cx="5038328" cy="648072"/>
          </a:xfrm>
        </p:spPr>
        <p:txBody>
          <a:bodyPr/>
          <a:lstStyle/>
          <a:p>
            <a:r>
              <a:rPr lang="en-GB" sz="3200" dirty="0">
                <a:solidFill>
                  <a:srgbClr val="006600"/>
                </a:solidFill>
              </a:rPr>
              <a:t>What differentiates THFC</a:t>
            </a:r>
          </a:p>
        </p:txBody>
      </p:sp>
      <p:sp>
        <p:nvSpPr>
          <p:cNvPr id="3" name="Content Placeholder 2"/>
          <p:cNvSpPr>
            <a:spLocks noGrp="1"/>
          </p:cNvSpPr>
          <p:nvPr>
            <p:ph idx="1"/>
          </p:nvPr>
        </p:nvSpPr>
        <p:spPr>
          <a:xfrm>
            <a:off x="719572" y="1321751"/>
            <a:ext cx="7704856" cy="4951800"/>
          </a:xfrm>
        </p:spPr>
        <p:txBody>
          <a:bodyPr/>
          <a:lstStyle/>
          <a:p>
            <a:pPr lvl="1"/>
            <a:endParaRPr lang="en-GB" sz="2000" dirty="0">
              <a:solidFill>
                <a:srgbClr val="01430A"/>
              </a:solidFill>
            </a:endParaRPr>
          </a:p>
          <a:p>
            <a:pPr lvl="1">
              <a:buFont typeface="Arial" panose="020B0604020202020204" pitchFamily="34" charset="0"/>
              <a:buChar char="•"/>
            </a:pPr>
            <a:r>
              <a:rPr lang="en-GB" sz="2000" dirty="0">
                <a:solidFill>
                  <a:srgbClr val="01430A"/>
                </a:solidFill>
              </a:rPr>
              <a:t>Uniquely placed to assess HA credit in depth across the sector in all parts of the UK</a:t>
            </a:r>
          </a:p>
          <a:p>
            <a:pPr lvl="1">
              <a:buFont typeface="Arial" panose="020B0604020202020204" pitchFamily="34" charset="0"/>
              <a:buChar char="•"/>
            </a:pPr>
            <a:r>
              <a:rPr lang="en-GB" sz="2000" dirty="0">
                <a:solidFill>
                  <a:srgbClr val="01430A"/>
                </a:solidFill>
              </a:rPr>
              <a:t>Highly skilled and experienced teams in relationship management and credit and risk function – focussing solely on the HA sector</a:t>
            </a:r>
          </a:p>
          <a:p>
            <a:pPr lvl="1">
              <a:buFont typeface="Arial" panose="020B0604020202020204" pitchFamily="34" charset="0"/>
              <a:buChar char="•"/>
            </a:pPr>
            <a:r>
              <a:rPr lang="en-GB" sz="2000" dirty="0">
                <a:solidFill>
                  <a:srgbClr val="01430A"/>
                </a:solidFill>
              </a:rPr>
              <a:t>Access to data and to management teams and boards of HAs allows much more in depth analysis than bondholders are able to perform and the latter enables THFC to make informed judgements about governance and culture</a:t>
            </a:r>
          </a:p>
          <a:p>
            <a:pPr marL="0" indent="0">
              <a:buNone/>
            </a:pPr>
            <a:endParaRPr lang="en-GB" sz="2400" dirty="0">
              <a:solidFill>
                <a:srgbClr val="01430A"/>
              </a:solidFill>
            </a:endParaRPr>
          </a:p>
        </p:txBody>
      </p:sp>
      <p:sp>
        <p:nvSpPr>
          <p:cNvPr id="5" name="Rectangle 6"/>
          <p:cNvSpPr txBox="1">
            <a:spLocks noGrp="1" noChangeArrowheads="1"/>
          </p:cNvSpPr>
          <p:nvPr/>
        </p:nvSpPr>
        <p:spPr bwMode="auto">
          <a:xfrm>
            <a:off x="7884368" y="6525343"/>
            <a:ext cx="1080120" cy="432049"/>
          </a:xfrm>
          <a:prstGeom prst="rect">
            <a:avLst/>
          </a:prstGeom>
          <a:noFill/>
          <a:ln w="9525">
            <a:noFill/>
            <a:miter lim="800000"/>
            <a:headEnd/>
            <a:tailEnd/>
          </a:ln>
        </p:spPr>
        <p:txBody>
          <a:bodyPr rIns="0"/>
          <a:lstStyle/>
          <a:p>
            <a:pPr algn="r"/>
            <a:endParaRPr lang="en-GB" sz="1100" dirty="0">
              <a:solidFill>
                <a:srgbClr val="01430A"/>
              </a:solidFill>
            </a:endParaRPr>
          </a:p>
        </p:txBody>
      </p:sp>
      <p:sp>
        <p:nvSpPr>
          <p:cNvPr id="4" name="Slide Number Placeholder 3"/>
          <p:cNvSpPr>
            <a:spLocks noGrp="1"/>
          </p:cNvSpPr>
          <p:nvPr>
            <p:ph type="sldNum" sz="quarter" idx="12"/>
          </p:nvPr>
        </p:nvSpPr>
        <p:spPr/>
        <p:txBody>
          <a:bodyPr/>
          <a:lstStyle/>
          <a:p>
            <a:pPr>
              <a:defRPr/>
            </a:pPr>
            <a:fld id="{3F59924A-0AB8-4FE4-8EC0-4D84FB19C847}" type="slidenum">
              <a:rPr lang="en-GB" sz="1200" smtClean="0">
                <a:solidFill>
                  <a:srgbClr val="01430A"/>
                </a:solidFill>
                <a:latin typeface="Arial" panose="020B0604020202020204" pitchFamily="34" charset="0"/>
                <a:cs typeface="Arial" panose="020B0604020202020204" pitchFamily="34" charset="0"/>
              </a:rPr>
              <a:pPr>
                <a:defRPr/>
              </a:pPr>
              <a:t>22</a:t>
            </a:fld>
            <a:endParaRPr lang="en-GB" sz="1200" dirty="0">
              <a:solidFill>
                <a:srgbClr val="01430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243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332656"/>
            <a:ext cx="5038328" cy="648072"/>
          </a:xfrm>
        </p:spPr>
        <p:txBody>
          <a:bodyPr/>
          <a:lstStyle/>
          <a:p>
            <a:r>
              <a:rPr lang="en-GB" sz="2400" dirty="0">
                <a:solidFill>
                  <a:srgbClr val="006600"/>
                </a:solidFill>
              </a:rPr>
              <a:t>Credit Review</a:t>
            </a:r>
          </a:p>
        </p:txBody>
      </p:sp>
      <p:sp>
        <p:nvSpPr>
          <p:cNvPr id="4" name="Slide Number Placeholder 3"/>
          <p:cNvSpPr>
            <a:spLocks noGrp="1"/>
          </p:cNvSpPr>
          <p:nvPr>
            <p:ph type="sldNum" sz="quarter" idx="12"/>
          </p:nvPr>
        </p:nvSpPr>
        <p:spPr/>
        <p:txBody>
          <a:bodyPr/>
          <a:lstStyle/>
          <a:p>
            <a:pPr>
              <a:defRPr/>
            </a:pPr>
            <a:fld id="{3F59924A-0AB8-4FE4-8EC0-4D84FB19C847}" type="slidenum">
              <a:rPr lang="en-GB" smtClean="0"/>
              <a:pPr>
                <a:defRPr/>
              </a:pPr>
              <a:t>23</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1826655"/>
              </p:ext>
            </p:extLst>
          </p:nvPr>
        </p:nvGraphicFramePr>
        <p:xfrm>
          <a:off x="971600" y="1168978"/>
          <a:ext cx="7704856" cy="5332306"/>
        </p:xfrm>
        <a:graphic>
          <a:graphicData uri="http://schemas.openxmlformats.org/drawingml/2006/table">
            <a:tbl>
              <a:tblPr firstRow="1" bandRow="1">
                <a:tableStyleId>{5C22544A-7EE6-4342-B048-85BDC9FD1C3A}</a:tableStyleId>
              </a:tblPr>
              <a:tblGrid>
                <a:gridCol w="3852428">
                  <a:extLst>
                    <a:ext uri="{9D8B030D-6E8A-4147-A177-3AD203B41FA5}">
                      <a16:colId xmlns:a16="http://schemas.microsoft.com/office/drawing/2014/main" val="3687146158"/>
                    </a:ext>
                  </a:extLst>
                </a:gridCol>
                <a:gridCol w="3852428">
                  <a:extLst>
                    <a:ext uri="{9D8B030D-6E8A-4147-A177-3AD203B41FA5}">
                      <a16:colId xmlns:a16="http://schemas.microsoft.com/office/drawing/2014/main" val="1743145905"/>
                    </a:ext>
                  </a:extLst>
                </a:gridCol>
              </a:tblGrid>
              <a:tr h="395142">
                <a:tc>
                  <a:txBody>
                    <a:bodyPr/>
                    <a:lstStyle/>
                    <a:p>
                      <a:r>
                        <a:rPr lang="en-GB" sz="1800" b="1" u="sng" dirty="0">
                          <a:solidFill>
                            <a:srgbClr val="01430A"/>
                          </a:solidFill>
                        </a:rPr>
                        <a:t>Non-financial review</a:t>
                      </a:r>
                      <a:endParaRPr lang="en-GB" dirty="0"/>
                    </a:p>
                  </a:txBody>
                  <a:tcPr/>
                </a:tc>
                <a:tc>
                  <a:txBody>
                    <a:bodyPr/>
                    <a:lstStyle/>
                    <a:p>
                      <a:r>
                        <a:rPr lang="en-GB" sz="1800" b="1" u="sng" dirty="0">
                          <a:solidFill>
                            <a:srgbClr val="01430A"/>
                          </a:solidFill>
                        </a:rPr>
                        <a:t>Financial Review</a:t>
                      </a:r>
                      <a:endParaRPr lang="en-GB" dirty="0"/>
                    </a:p>
                  </a:txBody>
                  <a:tcPr/>
                </a:tc>
                <a:extLst>
                  <a:ext uri="{0D108BD9-81ED-4DB2-BD59-A6C34878D82A}">
                    <a16:rowId xmlns:a16="http://schemas.microsoft.com/office/drawing/2014/main" val="557886967"/>
                  </a:ext>
                </a:extLst>
              </a:tr>
              <a:tr h="876890">
                <a:tc>
                  <a:txBody>
                    <a:bodyPr/>
                    <a:lstStyle/>
                    <a:p>
                      <a:r>
                        <a:rPr lang="en-GB" sz="1600" dirty="0">
                          <a:solidFill>
                            <a:srgbClr val="01430A"/>
                          </a:solidFill>
                        </a:rPr>
                        <a:t>Stock condition and associated asset management programme/ investments needs</a:t>
                      </a:r>
                      <a:endParaRPr lang="en-GB" sz="1600" dirty="0"/>
                    </a:p>
                  </a:txBody>
                  <a:tcPr/>
                </a:tc>
                <a:tc>
                  <a:txBody>
                    <a:bodyPr/>
                    <a:lstStyle/>
                    <a:p>
                      <a:r>
                        <a:rPr lang="en-GB" sz="1600" dirty="0">
                          <a:solidFill>
                            <a:srgbClr val="01430A"/>
                          </a:solidFill>
                        </a:rPr>
                        <a:t>Last 3 years historical accounts on initial review (</a:t>
                      </a:r>
                      <a:r>
                        <a:rPr lang="en-GB" sz="1600" baseline="0" dirty="0">
                          <a:solidFill>
                            <a:srgbClr val="01430A"/>
                          </a:solidFill>
                        </a:rPr>
                        <a:t>management accounts and statutory accounts reviewed on an ongoing basis)</a:t>
                      </a:r>
                      <a:endParaRPr lang="en-GB" sz="1600" dirty="0"/>
                    </a:p>
                  </a:txBody>
                  <a:tcPr/>
                </a:tc>
                <a:extLst>
                  <a:ext uri="{0D108BD9-81ED-4DB2-BD59-A6C34878D82A}">
                    <a16:rowId xmlns:a16="http://schemas.microsoft.com/office/drawing/2014/main" val="2728315481"/>
                  </a:ext>
                </a:extLst>
              </a:tr>
              <a:tr h="617071">
                <a:tc>
                  <a:txBody>
                    <a:bodyPr/>
                    <a:lstStyle/>
                    <a:p>
                      <a:r>
                        <a:rPr lang="en-GB" sz="1600" dirty="0">
                          <a:solidFill>
                            <a:srgbClr val="01430A"/>
                          </a:solidFill>
                        </a:rPr>
                        <a:t>Development programme, track record and capability</a:t>
                      </a:r>
                      <a:endParaRPr lang="en-GB" sz="1600" dirty="0"/>
                    </a:p>
                  </a:txBody>
                  <a:tcPr/>
                </a:tc>
                <a:tc>
                  <a:txBody>
                    <a:bodyPr/>
                    <a:lstStyle/>
                    <a:p>
                      <a:r>
                        <a:rPr lang="en-GB" sz="1600" dirty="0">
                          <a:solidFill>
                            <a:srgbClr val="01430A"/>
                          </a:solidFill>
                        </a:rPr>
                        <a:t>Financial plan and 30 year forecasts (reviewed annually)</a:t>
                      </a:r>
                      <a:endParaRPr lang="en-GB" sz="1600" dirty="0"/>
                    </a:p>
                  </a:txBody>
                  <a:tcPr/>
                </a:tc>
                <a:extLst>
                  <a:ext uri="{0D108BD9-81ED-4DB2-BD59-A6C34878D82A}">
                    <a16:rowId xmlns:a16="http://schemas.microsoft.com/office/drawing/2014/main" val="1653348058"/>
                  </a:ext>
                </a:extLst>
              </a:tr>
              <a:tr h="617071">
                <a:tc>
                  <a:txBody>
                    <a:bodyPr/>
                    <a:lstStyle/>
                    <a:p>
                      <a:r>
                        <a:rPr lang="en-GB" sz="1600" dirty="0">
                          <a:solidFill>
                            <a:srgbClr val="01430A"/>
                          </a:solidFill>
                        </a:rPr>
                        <a:t>Strength and composition of senior management team</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1430A"/>
                          </a:solidFill>
                        </a:rPr>
                        <a:t>Financial plan stress testing</a:t>
                      </a:r>
                      <a:r>
                        <a:rPr lang="en-GB" sz="1600" baseline="0" dirty="0">
                          <a:solidFill>
                            <a:srgbClr val="01430A"/>
                          </a:solidFill>
                        </a:rPr>
                        <a:t> (reviewed annually)</a:t>
                      </a:r>
                      <a:endParaRPr lang="en-GB" sz="1600" dirty="0">
                        <a:solidFill>
                          <a:srgbClr val="01430A"/>
                        </a:solidFill>
                      </a:endParaRPr>
                    </a:p>
                    <a:p>
                      <a:endParaRPr lang="en-GB" sz="1600" dirty="0"/>
                    </a:p>
                  </a:txBody>
                  <a:tcPr/>
                </a:tc>
                <a:extLst>
                  <a:ext uri="{0D108BD9-81ED-4DB2-BD59-A6C34878D82A}">
                    <a16:rowId xmlns:a16="http://schemas.microsoft.com/office/drawing/2014/main" val="3388204506"/>
                  </a:ext>
                </a:extLst>
              </a:tr>
              <a:tr h="617071">
                <a:tc>
                  <a:txBody>
                    <a:bodyPr/>
                    <a:lstStyle/>
                    <a:p>
                      <a:r>
                        <a:rPr lang="en-GB" sz="1600" dirty="0">
                          <a:solidFill>
                            <a:srgbClr val="01430A"/>
                          </a:solidFill>
                        </a:rPr>
                        <a:t>Strength and composition of Board and governance structure</a:t>
                      </a:r>
                      <a:endParaRPr lang="en-GB" sz="1600" dirty="0"/>
                    </a:p>
                  </a:txBody>
                  <a:tcPr/>
                </a:tc>
                <a:tc>
                  <a:txBody>
                    <a:bodyPr/>
                    <a:lstStyle/>
                    <a:p>
                      <a:r>
                        <a:rPr lang="en-GB" sz="1600" dirty="0">
                          <a:solidFill>
                            <a:srgbClr val="01430A"/>
                          </a:solidFill>
                        </a:rPr>
                        <a:t>Treasury policy and liquidity</a:t>
                      </a:r>
                      <a:endParaRPr lang="en-GB" sz="1600" dirty="0"/>
                    </a:p>
                  </a:txBody>
                  <a:tcPr/>
                </a:tc>
                <a:extLst>
                  <a:ext uri="{0D108BD9-81ED-4DB2-BD59-A6C34878D82A}">
                    <a16:rowId xmlns:a16="http://schemas.microsoft.com/office/drawing/2014/main" val="2866276332"/>
                  </a:ext>
                </a:extLst>
              </a:tr>
              <a:tr h="617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1430A"/>
                          </a:solidFill>
                        </a:rPr>
                        <a:t>Potential exposure to “Welfare Reform”.</a:t>
                      </a:r>
                    </a:p>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1430A"/>
                          </a:solidFill>
                        </a:rPr>
                        <a:t>Financial Covenants.</a:t>
                      </a:r>
                    </a:p>
                    <a:p>
                      <a:endParaRPr lang="en-GB" sz="1600" dirty="0"/>
                    </a:p>
                  </a:txBody>
                  <a:tcPr/>
                </a:tc>
                <a:extLst>
                  <a:ext uri="{0D108BD9-81ED-4DB2-BD59-A6C34878D82A}">
                    <a16:rowId xmlns:a16="http://schemas.microsoft.com/office/drawing/2014/main" val="3447843953"/>
                  </a:ext>
                </a:extLst>
              </a:tr>
              <a:tr h="617071">
                <a:tc>
                  <a:txBody>
                    <a:bodyPr/>
                    <a:lstStyle/>
                    <a:p>
                      <a:endParaRPr lang="en-GB" sz="1600" dirty="0"/>
                    </a:p>
                  </a:txBody>
                  <a:tcPr/>
                </a:tc>
                <a:tc>
                  <a:txBody>
                    <a:bodyPr/>
                    <a:lstStyle/>
                    <a:p>
                      <a:r>
                        <a:rPr lang="en-GB" sz="1600" dirty="0">
                          <a:solidFill>
                            <a:srgbClr val="01430A"/>
                          </a:solidFill>
                        </a:rPr>
                        <a:t>Hedging policy and exposure to interest rate volatility</a:t>
                      </a:r>
                      <a:endParaRPr lang="en-GB" sz="1600" dirty="0"/>
                    </a:p>
                  </a:txBody>
                  <a:tcPr/>
                </a:tc>
                <a:extLst>
                  <a:ext uri="{0D108BD9-81ED-4DB2-BD59-A6C34878D82A}">
                    <a16:rowId xmlns:a16="http://schemas.microsoft.com/office/drawing/2014/main" val="1125500090"/>
                  </a:ext>
                </a:extLst>
              </a:tr>
              <a:tr h="395142">
                <a:tc>
                  <a:txBody>
                    <a:bodyPr/>
                    <a:lstStyle/>
                    <a:p>
                      <a:endParaRPr lang="en-GB" sz="1600" dirty="0"/>
                    </a:p>
                  </a:txBody>
                  <a:tcPr/>
                </a:tc>
                <a:tc>
                  <a:txBody>
                    <a:bodyPr/>
                    <a:lstStyle/>
                    <a:p>
                      <a:r>
                        <a:rPr lang="en-GB" sz="1600" dirty="0">
                          <a:solidFill>
                            <a:srgbClr val="01430A"/>
                          </a:solidFill>
                        </a:rPr>
                        <a:t>Key financial metrics (reviewed annually)</a:t>
                      </a:r>
                      <a:endParaRPr lang="en-GB" sz="1600" dirty="0"/>
                    </a:p>
                  </a:txBody>
                  <a:tcPr/>
                </a:tc>
                <a:extLst>
                  <a:ext uri="{0D108BD9-81ED-4DB2-BD59-A6C34878D82A}">
                    <a16:rowId xmlns:a16="http://schemas.microsoft.com/office/drawing/2014/main" val="2126668258"/>
                  </a:ext>
                </a:extLst>
              </a:tr>
            </a:tbl>
          </a:graphicData>
        </a:graphic>
      </p:graphicFrame>
    </p:spTree>
    <p:extLst>
      <p:ext uri="{BB962C8B-B14F-4D97-AF65-F5344CB8AC3E}">
        <p14:creationId xmlns:p14="http://schemas.microsoft.com/office/powerpoint/2010/main" val="1086172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920" y="188640"/>
            <a:ext cx="5038328" cy="648072"/>
          </a:xfrm>
        </p:spPr>
        <p:txBody>
          <a:bodyPr/>
          <a:lstStyle/>
          <a:p>
            <a:r>
              <a:rPr lang="en-GB" sz="2400" dirty="0">
                <a:solidFill>
                  <a:srgbClr val="01430A"/>
                </a:solidFill>
              </a:rPr>
              <a:t>Key Financial Metrics</a:t>
            </a:r>
          </a:p>
        </p:txBody>
      </p:sp>
      <p:sp>
        <p:nvSpPr>
          <p:cNvPr id="3" name="Content Placeholder 2"/>
          <p:cNvSpPr>
            <a:spLocks noGrp="1"/>
          </p:cNvSpPr>
          <p:nvPr>
            <p:ph idx="1"/>
          </p:nvPr>
        </p:nvSpPr>
        <p:spPr>
          <a:xfrm>
            <a:off x="611560" y="1124744"/>
            <a:ext cx="7776864" cy="5400600"/>
          </a:xfrm>
        </p:spPr>
        <p:txBody>
          <a:bodyPr/>
          <a:lstStyle/>
          <a:p>
            <a:r>
              <a:rPr lang="en-GB" sz="2000" dirty="0">
                <a:solidFill>
                  <a:srgbClr val="01430A"/>
                </a:solidFill>
              </a:rPr>
              <a:t>These include;</a:t>
            </a:r>
          </a:p>
          <a:p>
            <a:endParaRPr lang="en-GB" sz="1000" dirty="0">
              <a:solidFill>
                <a:srgbClr val="01430A"/>
              </a:solidFill>
            </a:endParaRPr>
          </a:p>
          <a:p>
            <a:pPr marL="457200" lvl="1" indent="0">
              <a:buNone/>
            </a:pPr>
            <a:r>
              <a:rPr lang="en-GB" sz="2000" dirty="0">
                <a:solidFill>
                  <a:srgbClr val="01430A"/>
                </a:solidFill>
              </a:rPr>
              <a:t>a) Operating margins.</a:t>
            </a:r>
          </a:p>
          <a:p>
            <a:pPr marL="457200" lvl="1" indent="0">
              <a:buNone/>
            </a:pPr>
            <a:r>
              <a:rPr lang="en-GB" sz="2000" dirty="0">
                <a:solidFill>
                  <a:srgbClr val="01430A"/>
                </a:solidFill>
              </a:rPr>
              <a:t>b) Leverage (multiples of debt/turnover and debt/EBITDA)</a:t>
            </a:r>
          </a:p>
          <a:p>
            <a:pPr marL="457200" lvl="1" indent="0">
              <a:buNone/>
            </a:pPr>
            <a:r>
              <a:rPr lang="en-GB" sz="2000" dirty="0">
                <a:solidFill>
                  <a:srgbClr val="01430A"/>
                </a:solidFill>
              </a:rPr>
              <a:t>c) Interest coverage on EBITDA MRI basis i.e. after deducting      </a:t>
            </a:r>
          </a:p>
          <a:p>
            <a:pPr marL="457200" lvl="1" indent="0">
              <a:buNone/>
            </a:pPr>
            <a:r>
              <a:rPr lang="en-GB" sz="2000" dirty="0">
                <a:solidFill>
                  <a:srgbClr val="01430A"/>
                </a:solidFill>
              </a:rPr>
              <a:t>    any capitalised spend on major repairs</a:t>
            </a:r>
          </a:p>
          <a:p>
            <a:pPr marL="0" indent="0">
              <a:buNone/>
            </a:pPr>
            <a:endParaRPr lang="en-GB" sz="2000" dirty="0">
              <a:solidFill>
                <a:srgbClr val="01430A"/>
              </a:solidFill>
            </a:endParaRPr>
          </a:p>
          <a:p>
            <a:r>
              <a:rPr lang="en-GB" sz="2000" dirty="0">
                <a:solidFill>
                  <a:srgbClr val="01430A"/>
                </a:solidFill>
              </a:rPr>
              <a:t>Why use EBITDA MRI debt service coverage as key measure?</a:t>
            </a:r>
          </a:p>
          <a:p>
            <a:endParaRPr lang="en-GB" sz="2000" dirty="0">
              <a:solidFill>
                <a:srgbClr val="01430A"/>
              </a:solidFill>
            </a:endParaRPr>
          </a:p>
          <a:p>
            <a:r>
              <a:rPr lang="en-GB" sz="2000" dirty="0">
                <a:solidFill>
                  <a:srgbClr val="01430A"/>
                </a:solidFill>
              </a:rPr>
              <a:t>Operating cash-flow (for which we use EBITDA as proxy) ought to be sufficient to cover:</a:t>
            </a:r>
          </a:p>
          <a:p>
            <a:pPr lvl="1">
              <a:buFont typeface="Wingdings" panose="05000000000000000000" pitchFamily="2" charset="2"/>
              <a:buChar char="Ø"/>
            </a:pPr>
            <a:r>
              <a:rPr lang="en-GB" sz="2000" dirty="0">
                <a:solidFill>
                  <a:srgbClr val="01430A"/>
                </a:solidFill>
              </a:rPr>
              <a:t>The ongoing investment needs of the stock to maintain it in good condition. </a:t>
            </a:r>
          </a:p>
          <a:p>
            <a:pPr lvl="1">
              <a:buFont typeface="Wingdings" panose="05000000000000000000" pitchFamily="2" charset="2"/>
              <a:buChar char="Ø"/>
            </a:pPr>
            <a:r>
              <a:rPr lang="en-GB" sz="2000" dirty="0">
                <a:solidFill>
                  <a:srgbClr val="01430A"/>
                </a:solidFill>
              </a:rPr>
              <a:t>Cash interest costs as they fall due, </a:t>
            </a:r>
            <a:r>
              <a:rPr lang="en-GB" sz="2000" u="sng" dirty="0">
                <a:solidFill>
                  <a:srgbClr val="01430A"/>
                </a:solidFill>
              </a:rPr>
              <a:t>and</a:t>
            </a:r>
            <a:r>
              <a:rPr lang="en-GB" sz="2000" dirty="0">
                <a:solidFill>
                  <a:srgbClr val="01430A"/>
                </a:solidFill>
              </a:rPr>
              <a:t> leave something over to pay-down debt over time.</a:t>
            </a:r>
          </a:p>
          <a:p>
            <a:pPr marL="457200" lvl="1" indent="0">
              <a:buNone/>
            </a:pPr>
            <a:endParaRPr lang="en-GB" sz="2000" dirty="0">
              <a:solidFill>
                <a:srgbClr val="01430A"/>
              </a:solidFill>
            </a:endParaRPr>
          </a:p>
          <a:p>
            <a:pPr marL="457200" lvl="1" indent="0">
              <a:buNone/>
            </a:pPr>
            <a:endParaRPr lang="en-GB" sz="2000" dirty="0">
              <a:solidFill>
                <a:srgbClr val="01430A"/>
              </a:solidFill>
            </a:endParaRPr>
          </a:p>
          <a:p>
            <a:pPr lvl="1"/>
            <a:endParaRPr lang="en-GB" sz="2000" dirty="0">
              <a:solidFill>
                <a:srgbClr val="01430A"/>
              </a:solidFill>
            </a:endParaRPr>
          </a:p>
          <a:p>
            <a:pPr lvl="1"/>
            <a:endParaRPr lang="en-GB" sz="2000" dirty="0">
              <a:solidFill>
                <a:srgbClr val="01430A"/>
              </a:solidFill>
            </a:endParaRPr>
          </a:p>
          <a:p>
            <a:endParaRPr lang="en-GB" sz="2400" dirty="0">
              <a:solidFill>
                <a:srgbClr val="01430A"/>
              </a:solidFill>
            </a:endParaRPr>
          </a:p>
          <a:p>
            <a:pPr lvl="1"/>
            <a:endParaRPr lang="en-GB" sz="2000" dirty="0">
              <a:solidFill>
                <a:srgbClr val="01430A"/>
              </a:solidFill>
            </a:endParaRPr>
          </a:p>
        </p:txBody>
      </p:sp>
      <p:sp>
        <p:nvSpPr>
          <p:cNvPr id="4" name="Slide Number Placeholder 3"/>
          <p:cNvSpPr>
            <a:spLocks noGrp="1"/>
          </p:cNvSpPr>
          <p:nvPr>
            <p:ph type="sldNum" sz="quarter" idx="12"/>
          </p:nvPr>
        </p:nvSpPr>
        <p:spPr/>
        <p:txBody>
          <a:bodyPr/>
          <a:lstStyle/>
          <a:p>
            <a:pPr>
              <a:defRPr/>
            </a:pPr>
            <a:fld id="{3F59924A-0AB8-4FE4-8EC0-4D84FB19C847}" type="slidenum">
              <a:rPr lang="en-GB" smtClean="0"/>
              <a:pPr>
                <a:defRPr/>
              </a:pPr>
              <a:t>24</a:t>
            </a:fld>
            <a:endParaRPr lang="en-GB" dirty="0"/>
          </a:p>
        </p:txBody>
      </p:sp>
    </p:spTree>
    <p:extLst>
      <p:ext uri="{BB962C8B-B14F-4D97-AF65-F5344CB8AC3E}">
        <p14:creationId xmlns:p14="http://schemas.microsoft.com/office/powerpoint/2010/main" val="3274077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5904656" cy="648072"/>
          </a:xfrm>
        </p:spPr>
        <p:txBody>
          <a:bodyPr/>
          <a:lstStyle/>
          <a:p>
            <a:r>
              <a:rPr lang="en-GB" sz="2400" dirty="0">
                <a:solidFill>
                  <a:srgbClr val="01430A"/>
                </a:solidFill>
              </a:rPr>
              <a:t>Financial Plan Stress Testing</a:t>
            </a:r>
          </a:p>
        </p:txBody>
      </p:sp>
      <p:sp>
        <p:nvSpPr>
          <p:cNvPr id="3" name="Content Placeholder 2"/>
          <p:cNvSpPr>
            <a:spLocks noGrp="1"/>
          </p:cNvSpPr>
          <p:nvPr>
            <p:ph idx="1"/>
          </p:nvPr>
        </p:nvSpPr>
        <p:spPr>
          <a:xfrm>
            <a:off x="611560" y="1124744"/>
            <a:ext cx="7776864" cy="5400600"/>
          </a:xfrm>
        </p:spPr>
        <p:txBody>
          <a:bodyPr/>
          <a:lstStyle/>
          <a:p>
            <a:pPr algn="just"/>
            <a:r>
              <a:rPr lang="en-GB" sz="2000" dirty="0">
                <a:solidFill>
                  <a:srgbClr val="01430A"/>
                </a:solidFill>
              </a:rPr>
              <a:t>Part of financial assessment – will require sight of Board supported multi-variate stress testing scenarios. </a:t>
            </a:r>
          </a:p>
          <a:p>
            <a:pPr algn="just"/>
            <a:r>
              <a:rPr lang="en-GB" sz="2000" dirty="0">
                <a:solidFill>
                  <a:srgbClr val="01430A"/>
                </a:solidFill>
              </a:rPr>
              <a:t>Expect scenarios to include:</a:t>
            </a:r>
          </a:p>
          <a:p>
            <a:pPr marL="0" indent="0" algn="just">
              <a:buNone/>
            </a:pPr>
            <a:endParaRPr lang="en-GB" sz="2000" dirty="0">
              <a:solidFill>
                <a:srgbClr val="01430A"/>
              </a:solidFill>
            </a:endParaRPr>
          </a:p>
          <a:p>
            <a:pPr algn="just">
              <a:buFont typeface="Wingdings" panose="05000000000000000000" pitchFamily="2" charset="2"/>
              <a:buChar char="Ø"/>
            </a:pPr>
            <a:r>
              <a:rPr lang="en-GB" sz="2000" dirty="0">
                <a:solidFill>
                  <a:srgbClr val="01430A"/>
                </a:solidFill>
              </a:rPr>
              <a:t>Rent variants outside of the current formula. </a:t>
            </a:r>
          </a:p>
          <a:p>
            <a:pPr algn="just">
              <a:buFont typeface="Wingdings" panose="05000000000000000000" pitchFamily="2" charset="2"/>
              <a:buChar char="Ø"/>
            </a:pPr>
            <a:r>
              <a:rPr lang="en-GB" sz="2000" dirty="0">
                <a:solidFill>
                  <a:srgbClr val="01430A"/>
                </a:solidFill>
              </a:rPr>
              <a:t>High inflation / high interest rate situations. </a:t>
            </a:r>
          </a:p>
          <a:p>
            <a:pPr algn="just">
              <a:buFont typeface="Wingdings" panose="05000000000000000000" pitchFamily="2" charset="2"/>
              <a:buChar char="Ø"/>
            </a:pPr>
            <a:r>
              <a:rPr lang="en-GB" sz="2000" dirty="0">
                <a:solidFill>
                  <a:srgbClr val="01430A"/>
                </a:solidFill>
              </a:rPr>
              <a:t>Hair cuts and delays to sales proceeds where an association has shared ownership or outright sales schemes planned. </a:t>
            </a:r>
          </a:p>
          <a:p>
            <a:pPr algn="just">
              <a:buFont typeface="Wingdings" panose="05000000000000000000" pitchFamily="2" charset="2"/>
              <a:buChar char="Ø"/>
            </a:pPr>
            <a:r>
              <a:rPr lang="en-GB" sz="2000" dirty="0">
                <a:solidFill>
                  <a:srgbClr val="01430A"/>
                </a:solidFill>
              </a:rPr>
              <a:t>Adverse Welfare Reform impacts.</a:t>
            </a:r>
          </a:p>
          <a:p>
            <a:pPr algn="just">
              <a:buFontTx/>
              <a:buChar char="-"/>
            </a:pPr>
            <a:endParaRPr lang="en-GB" sz="2000" dirty="0">
              <a:solidFill>
                <a:srgbClr val="01430A"/>
              </a:solidFill>
            </a:endParaRPr>
          </a:p>
          <a:p>
            <a:pPr algn="just"/>
            <a:r>
              <a:rPr lang="en-GB" sz="2000" dirty="0">
                <a:solidFill>
                  <a:srgbClr val="01430A"/>
                </a:solidFill>
              </a:rPr>
              <a:t>THFC reviews impact of stress scenarios on covenants and level of debt required vs. available liquidity.</a:t>
            </a:r>
            <a:endParaRPr lang="en-GB" sz="2400" dirty="0">
              <a:solidFill>
                <a:srgbClr val="01430A"/>
              </a:solidFill>
            </a:endParaRPr>
          </a:p>
          <a:p>
            <a:pPr lvl="1"/>
            <a:endParaRPr lang="en-GB" sz="2000" dirty="0">
              <a:solidFill>
                <a:srgbClr val="01430A"/>
              </a:solidFill>
            </a:endParaRPr>
          </a:p>
          <a:p>
            <a:endParaRPr lang="en-GB" sz="1000" dirty="0">
              <a:solidFill>
                <a:srgbClr val="01430A"/>
              </a:solidFill>
            </a:endParaRPr>
          </a:p>
          <a:p>
            <a:pPr lvl="1"/>
            <a:endParaRPr lang="en-GB" sz="2000" dirty="0">
              <a:solidFill>
                <a:srgbClr val="01430A"/>
              </a:solidFill>
            </a:endParaRPr>
          </a:p>
          <a:p>
            <a:pPr lvl="1"/>
            <a:endParaRPr lang="en-GB" sz="2000" dirty="0">
              <a:solidFill>
                <a:srgbClr val="01430A"/>
              </a:solidFill>
            </a:endParaRPr>
          </a:p>
          <a:p>
            <a:pPr lvl="1"/>
            <a:endParaRPr lang="en-GB" sz="2000" dirty="0">
              <a:solidFill>
                <a:srgbClr val="01430A"/>
              </a:solidFill>
            </a:endParaRPr>
          </a:p>
          <a:p>
            <a:pPr lvl="1"/>
            <a:endParaRPr lang="en-GB" sz="2000" dirty="0">
              <a:solidFill>
                <a:srgbClr val="01430A"/>
              </a:solidFill>
            </a:endParaRPr>
          </a:p>
          <a:p>
            <a:endParaRPr lang="en-GB" sz="2400" dirty="0">
              <a:solidFill>
                <a:srgbClr val="01430A"/>
              </a:solidFill>
            </a:endParaRPr>
          </a:p>
          <a:p>
            <a:pPr lvl="1"/>
            <a:endParaRPr lang="en-GB" sz="2000" dirty="0">
              <a:solidFill>
                <a:srgbClr val="01430A"/>
              </a:solidFill>
            </a:endParaRPr>
          </a:p>
        </p:txBody>
      </p:sp>
      <p:sp>
        <p:nvSpPr>
          <p:cNvPr id="4" name="Slide Number Placeholder 3"/>
          <p:cNvSpPr>
            <a:spLocks noGrp="1"/>
          </p:cNvSpPr>
          <p:nvPr>
            <p:ph type="sldNum" sz="quarter" idx="12"/>
          </p:nvPr>
        </p:nvSpPr>
        <p:spPr/>
        <p:txBody>
          <a:bodyPr/>
          <a:lstStyle/>
          <a:p>
            <a:pPr>
              <a:defRPr/>
            </a:pPr>
            <a:fld id="{3F59924A-0AB8-4FE4-8EC0-4D84FB19C847}" type="slidenum">
              <a:rPr lang="en-GB" smtClean="0"/>
              <a:pPr>
                <a:defRPr/>
              </a:pPr>
              <a:t>25</a:t>
            </a:fld>
            <a:endParaRPr lang="en-GB" dirty="0"/>
          </a:p>
        </p:txBody>
      </p:sp>
    </p:spTree>
    <p:extLst>
      <p:ext uri="{BB962C8B-B14F-4D97-AF65-F5344CB8AC3E}">
        <p14:creationId xmlns:p14="http://schemas.microsoft.com/office/powerpoint/2010/main" val="363584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76872"/>
            <a:ext cx="7772400" cy="1470025"/>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en-GB" sz="5400" b="1" dirty="0">
                <a:solidFill>
                  <a:srgbClr val="01430A"/>
                </a:solidFill>
                <a:latin typeface="+mn-lt"/>
                <a:ea typeface="+mn-ea"/>
                <a:cs typeface="+mn-cs"/>
              </a:rPr>
              <a:t>Sector Outlook</a:t>
            </a:r>
          </a:p>
        </p:txBody>
      </p:sp>
    </p:spTree>
    <p:extLst>
      <p:ext uri="{BB962C8B-B14F-4D97-AF65-F5344CB8AC3E}">
        <p14:creationId xmlns:p14="http://schemas.microsoft.com/office/powerpoint/2010/main" val="3735540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ctrTitle"/>
          </p:nvPr>
        </p:nvSpPr>
        <p:spPr/>
        <p:txBody>
          <a:bodyPr/>
          <a:lstStyle/>
          <a:p>
            <a:r>
              <a:rPr lang="en-GB" dirty="0"/>
              <a:t>	</a:t>
            </a:r>
          </a:p>
        </p:txBody>
      </p:sp>
      <p:sp>
        <p:nvSpPr>
          <p:cNvPr id="2" name="AutoShape 2" descr="data:image/jpeg;base64,/9j/4AAQSkZJRgABAQAAAQABAAD/2wCEAAkGBxMTEhQUExQVFhUXGBobGBgXGBobIBgaGhgaGBgcHBocHiggGR8lGxwaITEiJSkrLi4uHB8zODMsNygtLisBCgoKDg0OFxAQFywcHBwsLCwsLCwsLCwsLCwsLCwsLCwsLCwsLCwsNywsLCwsLCwsLCwsLCwsLCssLCwsLCw3LP/AABEIAOEA4QMBIgACEQEDEQH/xAAcAAABBQEBAQAAAAAAAAAAAAAEAAIDBQYBBwj/xABFEAABAgQEAwQIBAQDBwUBAAABAhEAAyExBBJBUQVhcQYigZETMlKhscHR8BRC4fEVM3KyYoKSIzRzg6LC0gcWU2OTRP/EABkBAQEBAQEBAAAAAAAAAAAAAAEAAgMEBf/EACIRAQEAAgICAwADAQAAAAAAAAABAhESIQMxE0FRBCJhcf/aAAwDAQACEQMRAD8AqcH2zxMoUZdLTKAEC4LvD+HdvMWruzAlLn1gm3RnjJomNQsUjlWrsUqsekOmrQpQIVQAapru/wAtYxM61xj0zh/bWa4TMMpUvVQUEkA6l6GNNhO02GJI9KjMHoS1rmtxzFI8TXiHSEFSj7LkBz4+V4lGMKQETGaz02o5DnxJjczZuD3vD8WlzGyLQSbMoVgxeMy/T9Y+fZeKQADmUlYLhSTtUFvm8XuE7V4lBLLMwMPXc67XHnGts8a9eOMWS4gmVOWzkRhuCdvZazlmo9Ep7jvJYBxz5WjS8O7V4acrJLmJKqUNHe14djVWE6cSKAvCweIVYwQtjYjo4iJcogOIloRMmhvjFDj5tYnmqVvAK0EwyaZy7CLmmIiowVicORAjF46SsVzMYJShg8dlYQ3MOnLIpBadEgvygmSE3gArh0qWpVgYENWsG0Pkgs5Ecw6CkMRrE01bhrHaDZDTZ8BzZ8OxCDA3o9zDBTsxMSy5BMJAETIV1i2pEstAQBqYS8QTCYkc4Z6EvATjioi9JEypG8Ol4V9KRIxzCg78KNoUW1p8+rmFhmAHMH4D6wVIkJygpF2Dpar1sRE2PwhllKxM7iw4ULdGu9uUAjEkEuoHYsQ735x4buPSUnCpIzZlpUC1Egb1dh8YaUKzNMSVJN9H5jMKc2idE8pd9ufwHOCPTKmJAzFm7wIYjaumvlFzsOg+KwaJdUlYSoAvSo0tz+dYKm8OnS5MmYo0mGjixrlSf6k18Idwrh3pp8uXmK0J7ynqyQxYFtTTxi67RDESEL9KpM3CKUyu6y5IJ7qktRQSW5x1x3e2tzHq/bDcRMxKiXI1DBgH25RaYbHoJ9KnuuwUPp9IkxOCAPfKwpBIWEqGlXCcpoRWl3gGZws+tLJUCTQs1tSGIhmbGWOmq4H2ymSJpTnUtF2VWlNTUVeo5RtsP/6iSJiStKiAKEEWNtI8cxcqZLYqlLBHsqSoDoaljA8nFS5RL+kSo3FLH75xuZMXF7lgu00ia/fdrsQPMG0HJx8r/FHhp41JyVClKfUhtNAAR5xeYbtFMUlpbgAMMxeu2bUDe8bmUvti4X6r1v8AFoJo/izxxbE91/dHmWA7W1yzSgEWbNU2Dnc8ovcL2nBZzlOr28xGv6/rH9p7jYLzJq5fnA5zE1rFTL4wpQooEQ+XxZQNWjfBi5/q9wsgnSD5SS36RR4bj2/wiccYG/xjPGtc4uShOt4ZMw4Oz9Yr5eNKrH78YkVPm7RnjWuUTy8IlRrEv8HlitTFf6ea7sfKGTOJKFFKbqYeNXKLuRg5YHqiHKw6GsIohxQ+0I6vi53SIOFXOLSdKRowiMz0JDJvvFQriij+Ye6IjjVEvmjUwrPyRaCTmL1g2XhnvaM+vHrN1GHJ4pMH5ouFXONH+GTCjPfxWZ7Ucg+On5I8cFEhOUqRuqpRvlWTR75Rvq8DLSgOBLmjYgWOrqBNIscdwdVcqkJSTmVnBNba/JoZJQlPrAMwYoWo9aH6x8/nL29QP0a0pom+qiUuPn8YIQtBUA6QfzDMzM2p56RP+EaoUtRUzOpw13cp+RMQqwBJPpFIUNiHPQsAXill9pacC4oZHpFGQZiphcrStNhYClPvaJO0XH0z5C8OqXMlqWAagKYA7AjaKPCYREtSylbBqgKcA8wS+93vCWEKWoqKWI72oB16R3xymujbLd2LDjePTOKVSkzAooyrdNGHqqerajoYr8PPXLSPSZCl6LR3q+ywMTTkypQCgCh6BSSSFVq6dYOws6Wv1xKKizNmFWuefhHG5b70crLoFgMcgqdRB0qkgsD5sNniqxycOteUlQW9lVpoyrmNOcJLd82WjtVj1J0gWbgysghKVOxcpqN7O8WHkm9s2MhP4UsVyG5YhmYV+EPw0uYgdRQBQc72v0jYKwLiiSktlqHDG9CSAOkDIwIQKZAkuC6Qxe5cW5R1nkHFjzMdQd356covpcmYlloxDi7KSmjtRsz+FBBk/g6VpGbvGgCnJI26wOrhKwTlWSLtMQAH0reLnKJNBv4vMSR3ATuhZBbmkW/aNb2f7WpIAWgzGoUqSxFNFgfEE3illYBJpPlhQNyCpwRyGl4e8gkS0haAzgslqf4qEc7vSNTPXoXGNBwftC09RnSx6JSywvlBVSrPQcmvG7QrDFOYeiKfazJ9+0eVYZ03ZQWWSEzEuSHqKagu37QTOwZYErYM/fY0IoKHSNfL+s8ZfT0zBT8PMf0SkFi3dVrBuciPGFzPREUKXLgpVeosC328bThfbgzEuqSVCwUjVruC0a+Sfo4NkJ5iH0Es3Qj/AEiKeTx4qIAlEvqFfpSCl49YvIUTslST84eUvqjjVmjCyvYR5CH/AIWX7CP9IihHaWUJiJcxMyWpZZOcJb3EmLLDcTkzKomoVeyhoWMPL/RpMrCyv/jT5REcJL9gCCFEbw29jDtahstAFvnBCUg6DygasTIWd4h0myDYeUKGZzHYl08dGOWs0MpUs7kg13Cm+UC4jDrAJMtDdVCr6FyAK2gczpjBJQgZaZU5ddwYLOGKgxYDVkjyYGteUfN46eoThJhS4VLISdApBBOrOXaB+KyBMUn0aX1LLSCx10fe+sCzkqOYZJxGhSlxQavQbUghfDVEpV6WXLSkOUzEh9XNdNAzWi1Jd7SpxMz0SqIK66pNK1GZnMGYLEIJByqSADmBB91IsMdhMSv+T6DKLd4F38WENVh5iFy/SplAksyC4L6lxHXHOVi1B+ITVytKSLghRd9GrYRNhpas1FTJrNcswF2Ch4WMWslKwk+jlgKeqfUJP+FSAXP6wV6R5Z9IlTFJJBNXAs+Z3jhfJ+NI/QzJwZSwlwBUVpVrkAbx3+Csf5gYEd02+oP6RnZ/E0py+jnqSLqQf9oEhLjuhdeRaziLPhvEpS0FElaGBt3lVNfVI9ws0GWOWtjaLjvBxldQGa4IJFE2r+WM7J4XMWjMZaktVwruqYkVLkJPVnjZfh8RMUcwQAEsFZvEdyrU0NUwMvh2VSQiXm7wJOVhauUHnGsPJx6q3+szLVi5Rb0YyChIqOWprpSLBC8VMB7iAEp7xy1FKEgnlfmKRr8PJJFZYSHoHSPgDBC8AlSnL/5SffSH5t+otsfgsPPFjkJ0SFEaNV6098WS+BYhQOUyqGncfu6es20aeRhNhbcv+8WmHwYEdJLe0xXDezs4E5whT2JFUqs4y/fOLbB9lFgv3QNtPI2jUrmhHWK6fjVKjXD9q0BldnJKS68jizJdulIsZOAT+VGbmo08o7hEjaCp82jQzGIOpITRSh/SmkZbifappvo0KyJ1UBSjvX3RZ4laspUPWLsPCPNzjD33lglW+h+9Izct3QrTcQxpoZRSVhiCo3BLnvGtRz8IqfxqypXpEhGWoVtuCdQb9YqUMVOE+jI9YPemxtGik4b0ktlNUOHGxc94DnWCTXTOv0yRxQzDRdeZNhavyghOJmD1XZ9Ca3tAOI4HMRrLoWNSnK+7sTtBeBk+jCUgIKq1cs3L8xrVo1r/AE2LLDdpcQihWCALLrY2e4iwV25KSypYfkT8ekZ2dNUgOVOXdKSHFeYDm8Dqw89SXUJakbZXDPXQ6PrSNTLKfbGm0/8Afsn2f+oQoxH4SR7KP/zTHIfkyWosBhZT0LLGiTQdWHuvB0qR3XcGjkqceViIp5eOmBSjkWUgUJyj53vSITxlaQAV5nPs+ryoY8Vmd+3ba+xMtIQrMQgkX0vu14rcVMaWnK6mDkhi9Wtr+8VP/uCRVKs9DcNXW20JeNQ6PQoKQQSlaWDHUG+U+GrtDMMvtVZ8NmrzKZKj7LAgF/aqGaxesN4kA0maUpEzOAoBgaAuMw0fnAU2ZNmHIkqJAJJcOhrZmIfqIjl4RSQygpIKgQFEVqXLiupjeGPe6LFiuV6SqZkyWpIALLcgn2gKHq7wTJ4SZkpKDMEwpDVzIc6nMCRSl9onxmFky2VKQkTGqtL2q7ve4ivn8QUQA9Ekv4/Yi6l1OzIL/gEoJ9JMZK0JAMxDAmjOpLlCiwu0FSEsWCEBO4YFQa5AF4hwmJ9IGSQSLsPG9nekM4jw6bMbLMEvKTU1fMKj3mOeXkuV1bpm3S5kz0ulIVo+z/YgoE8m+MV3DsDlAS/eI7ygLtWxsIsJEhmJvDh4Ze6ZHZaCouA3zgyVKrCliJkqj1SSeinkpFIdMmMLwx6QNiZsaSHETSX++sNkIbWIVLeJ5SucZIuS4vEq1QPLXDyaRqBU4hASrvWel/ukZri3CV588tLgjQJHkPmY12Nlg3+/p1gAB1Ad4kG2bwtQftGMsN3cFjFnh0zOCuUS9SLlqUNaeJEF4ria0BkSyFWTkALW0rryi2xeMkBwQvMr1gEv5kAtAGJloYTEsGDJdLEEa10jnzsuqz/1WLxs9YImZe8kKAUoh26WDAxIcVMWBlyqDCygM2rMdRzYxnsTxhalutVRRwHpresSYieooSSpJCxRiHOwU1o68b7p6E4zikxSimqTamgDkWv+0S4fjWJUlRKXBdyAw2d0iKXG45bhJValrDZ4L4Vipk1eRSu6dLC19a6w5Treh0N/jM72j/qEKLP+H/4j5j/xjscvkx/BufjPK7QTWOUsD0NdwKRF+OWUglw/5k3pFlL4XI1zTCSR7NQP8JeLRGAEsIASi6Wo/Wqqks1Y1csZ6jc6ZjEYJc5RypSm1Syc1OVXMW2G4aiSpInzQpbNkToKu532jQ4RQQpWYhExXqkpDAkUD6luoio4wUBawwM1wc7XD+68Y+S5dDr6OwvEZSZpKkhjZwKs93u7xJxmZMnZPRoYhrc6C3nEKeEemPeUBV/OimaLiVglSiySciGIA7xcHc7uaRjLKS7nsW1X+mVLQc6nIoRWpIfXpE3BeGLmFZmIKRoSWd9W1aDMHwuXMTmnJKlEuUmwPTpFpLADJS4Aty00v4xz5b6ntd03CYOWgMjLW538PfWJ5Uuux8fhHZct9AK1uX8S7QQiWAPu8dfH4p7rUjstLdesEp/b6+UDSn1glAALBvfHeRpKg+HWHpFYgESBVPnCnVmtIDxKzatflE0xX3WA5it4kiSXJ5m+n3ygqWdIFtyt7tIeJlNfunlAh0pdflE+b7EBA/H7aJkLP67wpLMU7xXT5LffuMGKiOagGJAfQBdPVO4ap5wCvAJIKT4pLMfODFpIfn1oa/rAygpJBJ8fsXrHn8+Fs3HPOMtxHsaMylINz6pADDWr2ivmdl1EMZiaWFRWN8hT2Y7xCcMl3y7Rwn8jOdViVgJnZaaoOKltTU9QaiI8BhZklSV5JiVAsaUI6RvZsqrgNzOvLeBU+kzBloY6NX4x1n8jKzVO1d+OH/2+R+kKLl1e0Pd9IUZ5z8StxKRLYJRc2Af9jAOPM2blCe4kXfrHT2ikKBGWresVF+VAN+cL+MS3YgKOXuuT4xuTKe4cqklpUoZCoKyvXXwcN5xFJ4cjMkrUzlg5udBHZUlc5gkZUvVQp4aeUX3DuCoQQpitftK05wZZzEb25Kwc1ALBAUWqxLNWnWkHqX3Qn1Tys3gD1idYAdz9/SB1Tc35aDcfQxxkuVMhJQm7PzHLlrEsok6/f31hDKPygPyAqS1tKxJJqQAHc2HtdGj04eHXddOKT0Qevy+kdlJNN40GF7OgJC5y8mrBg3Ik/TWCsPw3BqIQFEk2qa6x3kW4ziCWO8IL0At8940PFezyEJK0KNKseu4q8B8N4T6RJUSUpelLnU3EOltXpVTb7pCmTNvvWFNlgFTEqDs5F21aIlzKvyH35fCAmLmXgdS3rfn9TD1Kf3aX+/lBUjhM+Z6sssa5jT3mJAEpJGng7w8IB+VYsF9m8UB6oNPyqHugKbhFyi60rT/UD8dYF0ck/e0Tg2gZJJ9VJLB2+ohyfLw1vrERRiFZjoW+5s8NmXcOYQhndN4CzqSo1Dc9IPJGr6UvAy0lqv40+zDEk/CiZ3kqL6l7cmMCKmqS4UB1Hzr7ocjFqlKcJGXbY8j5QXNnpUjNl3p15u4jl5PDjlGLjFQqZmDCo5H4PAuKnhAKik63IghChmLgsdCPdFbxogghOYChJIP72jyY496Z076dG58jHYofTq/+Rfn+sKO3xRBpGCJLJSb6D4mNJwngKAc0wAnxH7xcSFp9JkBDjQA9T1iwSlA1rt9Yxn5rfQRYaWlNgBprHZ89X5QCrq3K0Nmzi3cSPuurRDKlUcoYk6lPwD+UZww77hkclLWfWVX/AAhm5B4nSXFWbZtHr984S1pJd+Wz2v8Ab1hud7Xb9NvlHsxwxnp0ieUkqKUpDk2G72HwjbcE4SjDozrYzGdSvZ1IH1iDsnw5KZaZpAK1V3yi1PmYXbGYsSkgeqVd4vq3dHn8I3BaqOK8VM1b1yD1f13juB4ilCsyk5mqGYV9/lziqllwxYD3a9XjmdlEPYX+7xHTUTOIqxSkISMqXc1+7fGCOO4kS5YQn8wZh7Ouvh4mFwTCCVKzrIBIzF9BcCM9jcUqYsrZwbCoIAtFRJ2id9GPNxEM1TuNtfu8cL3bqfvnyjk0kuxLDT9POBtZ9l8Pnn94UQCpi13AFusXvaLjZkqShDAlLne7BtoH7GyQJaljVTDwH1eKTtTPzYhYN090eTn5w+mPdHo7RTqF33dqh+l73jSYDEJxErMQC5IINi0ebKnG9dq+L0jcdkv93FfzFvvSGVXpXcDQJeLWgGjKA8Kj3RB2rktNzGyki29oYiYRjsx0mEE0FDSLPtZJdKF+ySPOo94gSXg2ElLkJdALu7jmdbxQz5Xo52SZVD9O6bF/u0aHs2Xw6Oqv7jEfH8EJssTE94pcjmNR4Xi0tq3jfDkywFIBYuFOX6fOKfx8PGNPhFifhsurZT1FvkYyqlMSCGILHwpFTEM9N215UiGWVI9XWhG9Q2lYKURVmf75xDP+QpAdOScJJmOB616E+94q8Vgwp0lTDf32AqOkWAmqSSoFwdKge7xvHJ/eqCk5hqLRnPGXue2dKX+ASPsmOxZfhBy/6vpCjnrMaGkpQLDmB74Ek8QzOkIKeZDD3jaA5MiYCcxKhcMo18dvlBhSSRQfSgt97xjDwfqkOyPcCv399YcgFhcBmcH5WL11iNLEG/QAXBIr5E1iUqeu2jk7BzpakenUbdU7MXppy0peOIB+/wB947L1AI5Uran39mYAeN6im3ziTWdleKpKUyTceqdxU+caJcsKBBAIIqDHm2FUc6VJBBBFrmv35x6QkRqM1ieP8N9DM7o/2Z9WjsWqLvDuzeATMWC3dRU0uXoDToYk45jzPmiXLcgEpA3Opa9PlGgypw0kmjJDmvrHx3LQLav7TYr1ZYNw6qtT8riM2QGf78OUPxE0rUVqqSXetH222EMRUBvn7/f7oGp06guaGgdveH5RCtFdRzGu8OmTGcghybEkPT798E8GkelnoFCkFz/lqR9mBNvw6QJUlKaMlLk25k8o85nzSpRIrmUWNS+vX9o9B47iPR4eYptGo+tNAd486lqS9n25NDRi6E1cA0d70b71jfdlkkYZFAxKiP8AUdIwIJHeJo/ny52Puj0HsyCMNLcu4JpzJLeFooMmS4pNy4lfJd/2jWcbRmw8xvZBfpX4RlO0X+8TNyRaNhgGXIRsqWB5pYwxBOzn+7oLM5V/cYh4Hiu9NlF+6tWV/Zeo9/lBXApZTJSDoVDyWofKM1j5plYtSg7hT6VChXprCtLrCyvRT1oZkTO8nkQ5IHn8IrO02GCVhbesK9R9iNBPSmYlK06MtBG928RSIeIyBOlMAHbMnrp8xEvtiVK6+fOFrSETSv2XZo6bUrv8+msDSCasAgsGpfXUuNYHK60SGeoq4+usEFdGIpr5aRFO0ep2+HURJ30SNj5n6wod6RHsfD6wokjmEkg1ceVqPHDYGndLml7U3aOz1qer7FnGj3HrXMOlguAkguaAh3fYNU098SdQkAGzO4y91yLN036w5INwagtTXQmpdouMJ2XnzA6mSHLZjXqQQYreK8OXKmKQcr0LprclnLU1NYFsNMmFspLtsba0YQ+XLetw1OX6w1WwykitK1u/IU0aLTgHDjOXdkpqaOL2Fd/nElp2W4UotNmBgKoFe8d222tFx2g4iZUo5VALUGTZwNVDpBs6alCSosEpHIANoPdGPwkn8VPUtXqOSq7ZRZL6FqecLPtZ9luHlI9KtsyvV6Euatq/xiDtXiSViWGZIBoRc8n0Hxi64hikyZRUWDBkhtdIxJDlyovrmNer1ERntxNz4Pp0YR1bEHUh+cQkkEXpR66W2iUzvy2pa2geu8DSIKNGFDpUuT+28aDsZJebMX7KAANn0r0jPJmHLf5c9OlOkbnsvIKJIdu8czhrGz7U0ijOXoN20xBEpKAQMyt60BYBt4w4mADWo8qnTWsabtpiHnJl5mARWoNVcr7bO/nmghtC7DqTvziqh9bPVrFw4F326R6NwFT4aV/TXzLmu5jzksK0BJs9z3vCvv8AGPSODIyyJQZu6KO7PW+3wixWTH9qQBiF3rlJOxIrz8I0vZhebDovRxXlGa7aApxBLjvJBppp50eLfsROeUtLg5VOSC75g/xEMF9NAlIHv+Lxie0UtsStmqAfMAfKNwYw3atB/EKbUJ/Ry7jpDVFl2VxpIVKJs5R01H3uYv1JaPOsNiyhaFgWL3LeWv7x6JLWFJBFiAfMRKsd2gwvo5pLMlVRdh7Qp91isoXIr8a28L3jXdosEZkpxdBdtxZXu+EZBJDM97EP4ffKIwxLO3y0bnbSEJTgupjVnFI4XD1YGw1hoHUGp6D94qS/CnZHl+kKFl6+Y+sdgW0RWxoXzCzfKNJ2I4c6jOIcN3SQ1Tdt2Gv0jO4OSFzkoKQQopBcvR2OWlDV49PkgJGUJZKWAroAIRUpWEgk0A12EeZ8YxhnTFTFEObDkCw+X3SPSixoz9aiK8cKw5JUZSHKn8dKeHnFWZWB4dgpk5QSkOo6hh4kMKBxbakeicPwKJSAhOW3ePtEXJ8YmmTUSUv3UJdnokA26Rl+0faRKwZUpi4OZd6MaAWItWv0D7Ccf4t6eYESwVISaN+c7tcEW98afhGA9FKCDlc+s2pOnhaM/wBi+E95U1aSwPcOii1S2rb8zGty7X36xKsj2oxmeaEJAyoo5L5iWJ3sKee0ViZ1DTkLtW1hGgndl0klphq574BqS5NGgcdllpqFpJrd383an1gMqmmKpR36O233yG8MStLm5caHWhHSm0XK+zc9zVJ/zMN3ZvlAPE+EzZSEqUkEEtRQpSzPyNbRHcDSk5lJSmpUoC1nLfTy0j0iXKypyhgwA+QpGE7L4cfiUB7DMQz1G5PP3xv1i/x+kUZyee8cmheIml3y0cVoGBHx90VRSnNZgWcmrHa5840fG+zs0ErH+0BcnfxGtNYzM+Yruu6SepoB0c83HSJqaTSiM1gXsxDXZ3ID7v0j0/AyymWgEuQkVZnpHnXC+FqnKSlCSEkB1NQM9+h0j0uUKAO5a+9IYzkwXa9DYokg1SltiBQ21fpBvYGeM01FyQC92AJGXajxW9uq4oggsmWkbuCSS4GlWjnYyapOJQBZQL7MQ46Va/viP09BMYftpKeeDT1Uu1xVTDzeNyRGI7bP6ZBBvLYDopRP3vDWcVEg1AIG782v9vGp7J4xRSqWovkqnSmvWMgshhWtKnfdxV7dHgvATShaFgBwxFTXcHqPjA1XohMefcUwQlzVIsMzjmk1F70p4RvJE4LSlQsoPztFH2qwjoTMADovuUn6GsIjLqUSQ1Tz9/T6RHLNC9hYNo+m8LLc2PQPtRtOURejUDQd16sG+usTQj0o3Hv+sKIu77R/6v8AwjkS3AqJuW+UlLG9aa0vpY/rt8B20lFIzoKTYsxD6AEsVPuHHOMEuYVs7sGYswLflpU9QOVomlhKvVINaBhSlQ22hZ7QKx6DL7V4d7r72pFLswisxvbH1vRynqKrUKJ3ZqE7fV4yYU6ilgLkA62NHNnpCmEUUEtmAa1tXDitDcxDSx4nxaZOJ9IotcD8opoHru/1gTh0orWEDVQGegDfmc6XfwA6Dy1pyuQ7kOkEh+7Q153etocggNQlwxAD0e5VtT94i9Sw+RCEoQwTYV29xMPM0H8w0YA8/rSPKpUxYAzFxqake8BmJ03giSpiCkk1ahZq0NCaAh/lENPUiDXTqL+EIHzePNJWKmJX3ZhOrBZHMs9KDSJ5XG8QCwmqIvUv8rc4tji9FAeMr22xjZEZgQkOU1cE0BobMYq19pMSysi9PZBO7Pd603DWMAYqcqYoKUrMuwd33ABfvNQsX+hszHR/CMeJM1MwjMlJqXu9GpyOrvHpeDxqJiAtBzJNvIUjyRUopNF1JqD5VLMetNInlYydLB9GtspBDKLZnOjMW+cUps29bJ3Ph1iNcseyCeYB8K8oy2B7apygTpagoUdLHMR/hdx1NHiwwfavDzEpUSUk0AUKjd2cU6xpjS7kywlLAADYBhXpCmzglJUohIAclRAA6nQRS4jtbhkuxKyNg3vURz8jGL4rxqfiFEE5UAumWA4pqSzqodN6QbUnYfjGMVOmqmEkgkOE1FHyB6KOn0iXs4sifKUogNMS1xQnKlxUG7CKqSVUysCVNlfxfNlLmu36mmaoLSoUVmBAa58qFzA29bJjG9vJbmWRQsfJx4axrMNiETEgoUFOAaH71eMp/wCoSO7KJe5oPmfu8aYntlikkvVm8C9GbRvpCRMLindJqDtYuTy0q7coiTMdwCa+7Ridm+Bh82YkAEqISaJL399RTraBtrOx/EApBlPVNUncE11LtF9PlBSVJNlAjwIaPOMDiVSV5kUKTUkMwLAsDckP0c9Y9HkT0rSFpqFBxSGM155ipBlqWkuSks4FtWtQXN9YH9EU1rQpNHrr4e+NN2swTETUgV7quZ/KT4OPKMygsqr3qWFtr1aIypvTH2/cPrCh+RO/vP0hQNKYKKTUXF0gDSvMc4fMmhOWtyHcgEGjit77VhgIKrkakCzeXe1DPqYfLISVJ/MQCoPqQyiBYa7RDZwGua4Oh3pW/wBaw0LKqFsx7zEXAN7+LXpHAnIAwLhyKmmxCmYW0Fzekd/EBVXD2r1cqBr3mdx47xJJLnCoLlqd1trPRgTtqxh8lH5XV/l5Ka+w8XNoiEsguzAklLu+7htTQX6taHS1gAh+8K0e7kJLaGw+VYkcaZrPUsCNSAb1enx2aHLCiEvetWYMRWlt/KGSiQHUFKcnu1DFhcBy7jYa1vCXNSGdyXdILdTrWIiZdSGyvWl9X9Z2FKxyS5/KzOHG2tC+jfSJCUmiDm0V3ToK+PjEBm33pcauxu7batAnVzQAAAAa/mvppc099mjomd1JYirZFPYEgs55VDQnqXSQABpUFmFq0tDL2SommiudkkOa8rB4kUxRYakkskEUHUlrHQQxITRmDke0wAdtC4obG42IZKVmqlwahTgpLU2FQ+oMJUugTkWUqZnBGhqD4WdtYkZPWUlNatYtZwNSCwHJjzrDpU0AkZiXBqHs1AAQXJIIiWXMWC2UkpS7Mwow1Zwz6GIlSUpyqQGGXRnqXFhQOwLtpEDpxClAOo0YpL3vUljZy9dqxItxlOZmSQAHoBYlr2sxPOG4ZYzELQC5YmhBIckf4XD0uW5ROU5SVJcEUYAlw1cqwSUUDecSDYXDKeYpIFBXKwoFVZ2Yhra7WhzlY1y1ACeTsXId70A0hgXUAvRgNcz3YDTUk6RwFasqklxUbnwRV6C4+TxIsKAFZpZLmgZRHXY+EPOJUSApZU5pqXDj81m35xxK05lEElR6FjVyoiw8vhEsqWCzqS+iVkObsWuKb89YtpHOWUvmZq5mrW9XtpE09fdZ7MWrWga3LeBZqC5dQbwBa1nuxiUkZjqaF+XhrCjilOrEl2BSxe52f9I0HZ3jyJcopmuMpcZQagliK3ILUjOJLvmBJFAGoPfS5pzETBbuSxHUaNXl1hTXY/jeFmIWgzQHFMyVBzcfljGGYSRoaHl5i58mhyAC4YFzypzDW8I6EENmqzVr6x56b6RD07+KHtq9/wBIULJzV/oP1hRIBPmJGUBBerMXJFBVqi2gs0RTMQAe6crFnLBlOQzEb6dYeVEOok5ahIAL3DalqEmm9ogXMcl8zucz5R41e3zaA0Rh1OCk5Qyqd5VSbJzD3g2jiDVOVzWrlJu4I+fjDUrKS4ZyORcbqDlRJd26UhwmFJ5vyDhkgAlwWvX4xJNPVVeWoIqGAD2YA1vodOkSyF0Lb1YCzOAA27RXiY5ULAZWOVzSzHK1W1GkGSZeVJzUpcOogO5tapuREUkyUAAcpLgECr679b2pHFYj8oCnKXSkB3LO9KVYGpGsNXKbKkgEXNQWNyagAPZj4PCUXdNQqzj8vNi5I1a/OBJpcxVO9sQTcHflXyasS4hQLuFFVQxILZakipAHPltEaSTRQPgLg3GoY6jeIUASyo1JYGhI0tQsWDUbXWFHqKndJB11oALMCH2HjHTinIUQMrDKwSQ1gAWYW3qxiOYVEksTVwXLFiRyJOrgxz0inCWJCXLg1UoXTXy8Ih2ICTVCmcsUqDmmhKQGrbm3nDNTlNlKJpdtw5axD9Q/OGDMWTlJSHJ6FqsKBtiPjEijYOak3FFDQEgEDeBJ0rluCouokJLlR5GtrkUFYDxSVKQFE0uWSByeoB/a5h8iUSkDMoZbKFAurNUOWetdNIfKzAtUkOT3ndhZT1J7xLAjSJEmar0bCwfMUizbirkh6KZ45NmlLCaXSoUDXDFnKdwwqBpbUdZW2YlSkl9QLVBVQkJ5bRLQFIoBoAAKBNDWly9Sb84lo+YRnILpIBpmdmdxUuKfKGmSQVatROVu6QKMcouGsYjw5IIQsXFikV1DZbdbQzBIBBIFK0sSQrMxGlNWbpChwSGys6RprrzuKiEssATocrgj1j8WtXyFDEUxLHMl6vV66+sHpYjMW03hZi3eLpFiwo9GPxtAUTHukqUWcliQFakX6/rEkyYKFBABZ31DV6gU/SwZLm3arlVhWgCq89n5wPgglyku11ACrnRW+loUIUp05gwYhy93NhX3w5KwSAHcXIN3qXGuthoLuY4JtWTYWsoWcCjA15/COhi5YB39bVyztp99YgkSA9K96oJOrN79OcJc1ZzBIFC/efm960Hh40iMoUWHrJ0IBoA1DeEWU2YuTvZwLbCg98IE/iD7B/0j6wo5+IG6fKOxJQf/AM//ADB84jVc9T/eI7CgNXGJ/lS+o/uit4jp/Qv4CFCiX2Mw/wDu4/pHxMGJ9dP/AAzChQUpMR/MEMx95/VHxVChRFHxG3gP7xEeD9f/ACzP7IUKJk6d6p/p+UV+P/7vmYUKKGicL6h8fgmHY7+Yv+uZ/cIUKIieH+qP+HN/vVFfjP5afH+xUKFCwtZP8v8A5Cf+6KBVh1HxMKFB9tLfB+sr+ofOCsR/KV/Sv5QoUNEC8G9aZ/Wj+4w6X/JT/SfgY5CgpiPh/qp/qV8BHMR/Mm/eioUKGBBwn1B/xfmqD8fp0PxEKFEoHxHrzP6h/bDOH2V/xFRyFCqnhQoUAf/Z">
            <a:hlinkClick r:id="rId3"/>
          </p:cNvPr>
          <p:cNvSpPr>
            <a:spLocks noChangeAspect="1" noChangeArrowheads="1"/>
          </p:cNvSpPr>
          <p:nvPr/>
        </p:nvSpPr>
        <p:spPr bwMode="auto">
          <a:xfrm>
            <a:off x="28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AutoShape 2" descr="https://i.guim.co.uk/img/media/c16de7d54be6fa85f5bb13d3c5784b34265f3952/181_41_1547_928/master/1547.jpg?w=620&amp;q=55&amp;auto=format&amp;usm=12&amp;fit=max&amp;s=cbe8c1ea06d0a2f78880cf4344a277bc"/>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TextBox 3"/>
          <p:cNvSpPr txBox="1"/>
          <p:nvPr/>
        </p:nvSpPr>
        <p:spPr>
          <a:xfrm>
            <a:off x="1818121" y="44624"/>
            <a:ext cx="5663731" cy="830997"/>
          </a:xfrm>
          <a:prstGeom prst="rect">
            <a:avLst/>
          </a:prstGeom>
          <a:noFill/>
        </p:spPr>
        <p:txBody>
          <a:bodyPr wrap="none" rtlCol="0">
            <a:spAutoFit/>
          </a:bodyPr>
          <a:lstStyle/>
          <a:p>
            <a:pPr algn="ctr"/>
            <a:r>
              <a:rPr lang="en-GB" sz="2400" dirty="0">
                <a:solidFill>
                  <a:srgbClr val="01430A"/>
                </a:solidFill>
              </a:rPr>
              <a:t>The policy pendulum swings from:</a:t>
            </a:r>
          </a:p>
          <a:p>
            <a:pPr algn="ctr"/>
            <a:r>
              <a:rPr lang="en-GB" sz="2400" dirty="0">
                <a:solidFill>
                  <a:srgbClr val="01430A"/>
                </a:solidFill>
              </a:rPr>
              <a:t> home-ownership to address all tenures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5211" y="3453007"/>
            <a:ext cx="4291285" cy="321846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784" y="1124744"/>
            <a:ext cx="2722939" cy="3085409"/>
          </a:xfrm>
          <a:prstGeom prst="rect">
            <a:avLst/>
          </a:prstGeom>
        </p:spPr>
      </p:pic>
      <p:sp>
        <p:nvSpPr>
          <p:cNvPr id="12" name="Explosion: 14 Points 11"/>
          <p:cNvSpPr/>
          <p:nvPr/>
        </p:nvSpPr>
        <p:spPr bwMode="auto">
          <a:xfrm>
            <a:off x="971600" y="1290461"/>
            <a:ext cx="2376264" cy="2210547"/>
          </a:xfrm>
          <a:prstGeom prst="irregularSeal2">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ndParaRPr>
          </a:p>
        </p:txBody>
      </p:sp>
      <p:sp>
        <p:nvSpPr>
          <p:cNvPr id="13" name="TextBox 12"/>
          <p:cNvSpPr txBox="1"/>
          <p:nvPr/>
        </p:nvSpPr>
        <p:spPr>
          <a:xfrm>
            <a:off x="1475656" y="2001034"/>
            <a:ext cx="1584176" cy="1015663"/>
          </a:xfrm>
          <a:prstGeom prst="rect">
            <a:avLst/>
          </a:prstGeom>
          <a:noFill/>
        </p:spPr>
        <p:txBody>
          <a:bodyPr wrap="square" rtlCol="0">
            <a:spAutoFit/>
          </a:bodyPr>
          <a:lstStyle/>
          <a:p>
            <a:r>
              <a:rPr lang="en-GB" sz="2000" dirty="0">
                <a:solidFill>
                  <a:schemeClr val="accent3"/>
                </a:solidFill>
              </a:rPr>
              <a:t>1 Million Homes by</a:t>
            </a:r>
          </a:p>
          <a:p>
            <a:r>
              <a:rPr lang="en-GB" sz="2000" dirty="0">
                <a:solidFill>
                  <a:schemeClr val="accent3"/>
                </a:solidFill>
              </a:rPr>
              <a:t>2020</a:t>
            </a:r>
          </a:p>
        </p:txBody>
      </p:sp>
      <p:sp>
        <p:nvSpPr>
          <p:cNvPr id="16" name="Explosion: 14 Points 15"/>
          <p:cNvSpPr/>
          <p:nvPr/>
        </p:nvSpPr>
        <p:spPr bwMode="auto">
          <a:xfrm>
            <a:off x="5940152" y="1196752"/>
            <a:ext cx="2376264" cy="2210547"/>
          </a:xfrm>
          <a:prstGeom prst="irregularSeal2">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ndParaRPr>
          </a:p>
        </p:txBody>
      </p:sp>
      <p:sp>
        <p:nvSpPr>
          <p:cNvPr id="17" name="TextBox 16"/>
          <p:cNvSpPr txBox="1"/>
          <p:nvPr/>
        </p:nvSpPr>
        <p:spPr>
          <a:xfrm>
            <a:off x="6516216" y="1837273"/>
            <a:ext cx="1584176" cy="1015663"/>
          </a:xfrm>
          <a:prstGeom prst="rect">
            <a:avLst/>
          </a:prstGeom>
          <a:noFill/>
        </p:spPr>
        <p:txBody>
          <a:bodyPr wrap="square" rtlCol="0">
            <a:spAutoFit/>
          </a:bodyPr>
          <a:lstStyle/>
          <a:p>
            <a:r>
              <a:rPr lang="en-GB" sz="2000" dirty="0">
                <a:solidFill>
                  <a:schemeClr val="accent3"/>
                </a:solidFill>
              </a:rPr>
              <a:t>1.5 Million Homes by</a:t>
            </a:r>
          </a:p>
          <a:p>
            <a:r>
              <a:rPr lang="en-GB" sz="2000" dirty="0">
                <a:solidFill>
                  <a:schemeClr val="accent3"/>
                </a:solidFill>
              </a:rPr>
              <a:t>2022</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102" y="4244209"/>
            <a:ext cx="4309220" cy="2427261"/>
          </a:xfrm>
          <a:prstGeom prst="rect">
            <a:avLst/>
          </a:prstGeom>
        </p:spPr>
      </p:pic>
    </p:spTree>
    <p:extLst>
      <p:ext uri="{BB962C8B-B14F-4D97-AF65-F5344CB8AC3E}">
        <p14:creationId xmlns:p14="http://schemas.microsoft.com/office/powerpoint/2010/main" val="3523732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ctrTitle"/>
          </p:nvPr>
        </p:nvSpPr>
        <p:spPr/>
        <p:txBody>
          <a:bodyPr/>
          <a:lstStyle/>
          <a:p>
            <a:r>
              <a:rPr lang="en-GB" dirty="0"/>
              <a:t>	</a:t>
            </a:r>
          </a:p>
        </p:txBody>
      </p:sp>
      <p:sp>
        <p:nvSpPr>
          <p:cNvPr id="2" name="AutoShape 2" descr="data:image/jpeg;base64,/9j/4AAQSkZJRgABAQAAAQABAAD/2wCEAAkGBxMTEhQUExQVFhUXGBobGBgXGBobIBgaGhgaGBgcHBocHiggGR8lGxwaITEiJSkrLi4uHB8zODMsNygtLisBCgoKDg0OFxAQFywcHBwsLCwsLCwsLCwsLCwsLCwsLCwsLCwsLCwsNywsLCwsLCwsLCwsLCwsLCssLCwsLCw3LP/AABEIAOEA4QMBIgACEQEDEQH/xAAcAAABBQEBAQAAAAAAAAAAAAAEAAIDBQYBBwj/xABFEAABAgQEAwQIBAQDBwUBAAABAhEAAyExBBJBUQVhcQYigZETMlKhscHR8BRC4fEVM3KyYoKSIzRzg6LC0gcWU2OTRP/EABkBAQEBAQEBAAAAAAAAAAAAAAEAAgMEBf/EACIRAQEAAgICAwADAQAAAAAAAAABAhESIQMxE0FRBCJhcf/aAAwDAQACEQMRAD8AqcH2zxMoUZdLTKAEC4LvD+HdvMWruzAlLn1gm3RnjJomNQsUjlWrsUqsekOmrQpQIVQAapru/wAtYxM61xj0zh/bWa4TMMpUvVQUEkA6l6GNNhO02GJI9KjMHoS1rmtxzFI8TXiHSEFSj7LkBz4+V4lGMKQETGaz02o5DnxJjczZuD3vD8WlzGyLQSbMoVgxeMy/T9Y+fZeKQADmUlYLhSTtUFvm8XuE7V4lBLLMwMPXc67XHnGts8a9eOMWS4gmVOWzkRhuCdvZazlmo9Ep7jvJYBxz5WjS8O7V4acrJLmJKqUNHe14djVWE6cSKAvCweIVYwQtjYjo4iJcogOIloRMmhvjFDj5tYnmqVvAK0EwyaZy7CLmmIiowVicORAjF46SsVzMYJShg8dlYQ3MOnLIpBadEgvygmSE3gArh0qWpVgYENWsG0Pkgs5Ecw6CkMRrE01bhrHaDZDTZ8BzZ8OxCDA3o9zDBTsxMSy5BMJAETIV1i2pEstAQBqYS8QTCYkc4Z6EvATjioi9JEypG8Ol4V9KRIxzCg78KNoUW1p8+rmFhmAHMH4D6wVIkJygpF2Dpar1sRE2PwhllKxM7iw4ULdGu9uUAjEkEuoHYsQ735x4buPSUnCpIzZlpUC1Egb1dh8YaUKzNMSVJN9H5jMKc2idE8pd9ufwHOCPTKmJAzFm7wIYjaumvlFzsOg+KwaJdUlYSoAvSo0tz+dYKm8OnS5MmYo0mGjixrlSf6k18Idwrh3pp8uXmK0J7ynqyQxYFtTTxi67RDESEL9KpM3CKUyu6y5IJ7qktRQSW5x1x3e2tzHq/bDcRMxKiXI1DBgH25RaYbHoJ9KnuuwUPp9IkxOCAPfKwpBIWEqGlXCcpoRWl3gGZws+tLJUCTQs1tSGIhmbGWOmq4H2ymSJpTnUtF2VWlNTUVeo5RtsP/6iSJiStKiAKEEWNtI8cxcqZLYqlLBHsqSoDoaljA8nFS5RL+kSo3FLH75xuZMXF7lgu00ia/fdrsQPMG0HJx8r/FHhp41JyVClKfUhtNAAR5xeYbtFMUlpbgAMMxeu2bUDe8bmUvti4X6r1v8AFoJo/izxxbE91/dHmWA7W1yzSgEWbNU2Dnc8ovcL2nBZzlOr28xGv6/rH9p7jYLzJq5fnA5zE1rFTL4wpQooEQ+XxZQNWjfBi5/q9wsgnSD5SS36RR4bj2/wiccYG/xjPGtc4uShOt4ZMw4Oz9Yr5eNKrH78YkVPm7RnjWuUTy8IlRrEv8HlitTFf6ea7sfKGTOJKFFKbqYeNXKLuRg5YHqiHKw6GsIohxQ+0I6vi53SIOFXOLSdKRowiMz0JDJvvFQriij+Ye6IjjVEvmjUwrPyRaCTmL1g2XhnvaM+vHrN1GHJ4pMH5ouFXONH+GTCjPfxWZ7Ucg+On5I8cFEhOUqRuqpRvlWTR75Rvq8DLSgOBLmjYgWOrqBNIscdwdVcqkJSTmVnBNba/JoZJQlPrAMwYoWo9aH6x8/nL29QP0a0pom+qiUuPn8YIQtBUA6QfzDMzM2p56RP+EaoUtRUzOpw13cp+RMQqwBJPpFIUNiHPQsAXill9pacC4oZHpFGQZiphcrStNhYClPvaJO0XH0z5C8OqXMlqWAagKYA7AjaKPCYREtSylbBqgKcA8wS+93vCWEKWoqKWI72oB16R3xymujbLd2LDjePTOKVSkzAooyrdNGHqqerajoYr8PPXLSPSZCl6LR3q+ywMTTkypQCgCh6BSSSFVq6dYOws6Wv1xKKizNmFWuefhHG5b70crLoFgMcgqdRB0qkgsD5sNniqxycOteUlQW9lVpoyrmNOcJLd82WjtVj1J0gWbgysghKVOxcpqN7O8WHkm9s2MhP4UsVyG5YhmYV+EPw0uYgdRQBQc72v0jYKwLiiSktlqHDG9CSAOkDIwIQKZAkuC6Qxe5cW5R1nkHFjzMdQd356covpcmYlloxDi7KSmjtRsz+FBBk/g6VpGbvGgCnJI26wOrhKwTlWSLtMQAH0reLnKJNBv4vMSR3ATuhZBbmkW/aNb2f7WpIAWgzGoUqSxFNFgfEE3illYBJpPlhQNyCpwRyGl4e8gkS0haAzgslqf4qEc7vSNTPXoXGNBwftC09RnSx6JSywvlBVSrPQcmvG7QrDFOYeiKfazJ9+0eVYZ03ZQWWSEzEuSHqKagu37QTOwZYErYM/fY0IoKHSNfL+s8ZfT0zBT8PMf0SkFi3dVrBuciPGFzPREUKXLgpVeosC328bThfbgzEuqSVCwUjVruC0a+Sfo4NkJ5iH0Es3Qj/AEiKeTx4qIAlEvqFfpSCl49YvIUTslST84eUvqjjVmjCyvYR5CH/AIWX7CP9IihHaWUJiJcxMyWpZZOcJb3EmLLDcTkzKomoVeyhoWMPL/RpMrCyv/jT5REcJL9gCCFEbw29jDtahstAFvnBCUg6DygasTIWd4h0myDYeUKGZzHYl08dGOWs0MpUs7kg13Cm+UC4jDrAJMtDdVCr6FyAK2gczpjBJQgZaZU5ddwYLOGKgxYDVkjyYGteUfN46eoThJhS4VLISdApBBOrOXaB+KyBMUn0aX1LLSCx10fe+sCzkqOYZJxGhSlxQavQbUghfDVEpV6WXLSkOUzEh9XNdNAzWi1Jd7SpxMz0SqIK66pNK1GZnMGYLEIJByqSADmBB91IsMdhMSv+T6DKLd4F38WENVh5iFy/SplAksyC4L6lxHXHOVi1B+ITVytKSLghRd9GrYRNhpas1FTJrNcswF2Ch4WMWslKwk+jlgKeqfUJP+FSAXP6wV6R5Z9IlTFJJBNXAs+Z3jhfJ+NI/QzJwZSwlwBUVpVrkAbx3+Csf5gYEd02+oP6RnZ/E0py+jnqSLqQf9oEhLjuhdeRaziLPhvEpS0FElaGBt3lVNfVI9ws0GWOWtjaLjvBxldQGa4IJFE2r+WM7J4XMWjMZaktVwruqYkVLkJPVnjZfh8RMUcwQAEsFZvEdyrU0NUwMvh2VSQiXm7wJOVhauUHnGsPJx6q3+szLVi5Rb0YyChIqOWprpSLBC8VMB7iAEp7xy1FKEgnlfmKRr8PJJFZYSHoHSPgDBC8AlSnL/5SffSH5t+otsfgsPPFjkJ0SFEaNV6098WS+BYhQOUyqGncfu6es20aeRhNhbcv+8WmHwYEdJLe0xXDezs4E5whT2JFUqs4y/fOLbB9lFgv3QNtPI2jUrmhHWK6fjVKjXD9q0BldnJKS68jizJdulIsZOAT+VGbmo08o7hEjaCp82jQzGIOpITRSh/SmkZbifappvo0KyJ1UBSjvX3RZ4laspUPWLsPCPNzjD33lglW+h+9Izct3QrTcQxpoZRSVhiCo3BLnvGtRz8IqfxqypXpEhGWoVtuCdQb9YqUMVOE+jI9YPemxtGik4b0ktlNUOHGxc94DnWCTXTOv0yRxQzDRdeZNhavyghOJmD1XZ9Ca3tAOI4HMRrLoWNSnK+7sTtBeBk+jCUgIKq1cs3L8xrVo1r/AE2LLDdpcQihWCALLrY2e4iwV25KSypYfkT8ekZ2dNUgOVOXdKSHFeYDm8Dqw89SXUJakbZXDPXQ6PrSNTLKfbGm0/8Afsn2f+oQoxH4SR7KP/zTHIfkyWosBhZT0LLGiTQdWHuvB0qR3XcGjkqceViIp5eOmBSjkWUgUJyj53vSITxlaQAV5nPs+ryoY8Vmd+3ba+xMtIQrMQgkX0vu14rcVMaWnK6mDkhi9Wtr+8VP/uCRVKs9DcNXW20JeNQ6PQoKQQSlaWDHUG+U+GrtDMMvtVZ8NmrzKZKj7LAgF/aqGaxesN4kA0maUpEzOAoBgaAuMw0fnAU2ZNmHIkqJAJJcOhrZmIfqIjl4RSQygpIKgQFEVqXLiupjeGPe6LFiuV6SqZkyWpIALLcgn2gKHq7wTJ4SZkpKDMEwpDVzIc6nMCRSl9onxmFky2VKQkTGqtL2q7ve4ivn8QUQA9Ekv4/Yi6l1OzIL/gEoJ9JMZK0JAMxDAmjOpLlCiwu0FSEsWCEBO4YFQa5AF4hwmJ9IGSQSLsPG9nekM4jw6bMbLMEvKTU1fMKj3mOeXkuV1bpm3S5kz0ulIVo+z/YgoE8m+MV3DsDlAS/eI7ygLtWxsIsJEhmJvDh4Ze6ZHZaCouA3zgyVKrCliJkqj1SSeinkpFIdMmMLwx6QNiZsaSHETSX++sNkIbWIVLeJ5SucZIuS4vEq1QPLXDyaRqBU4hASrvWel/ukZri3CV588tLgjQJHkPmY12Nlg3+/p1gAB1Ad4kG2bwtQftGMsN3cFjFnh0zOCuUS9SLlqUNaeJEF4ria0BkSyFWTkALW0rryi2xeMkBwQvMr1gEv5kAtAGJloYTEsGDJdLEEa10jnzsuqz/1WLxs9YImZe8kKAUoh26WDAxIcVMWBlyqDCygM2rMdRzYxnsTxhalutVRRwHpresSYieooSSpJCxRiHOwU1o68b7p6E4zikxSimqTamgDkWv+0S4fjWJUlRKXBdyAw2d0iKXG45bhJValrDZ4L4Vipk1eRSu6dLC19a6w5Treh0N/jM72j/qEKLP+H/4j5j/xjscvkx/BufjPK7QTWOUsD0NdwKRF+OWUglw/5k3pFlL4XI1zTCSR7NQP8JeLRGAEsIASi6Wo/Wqqks1Y1csZ6jc6ZjEYJc5RypSm1Syc1OVXMW2G4aiSpInzQpbNkToKu532jQ4RQQpWYhExXqkpDAkUD6luoio4wUBawwM1wc7XD+68Y+S5dDr6OwvEZSZpKkhjZwKs93u7xJxmZMnZPRoYhrc6C3nEKeEemPeUBV/OimaLiVglSiySciGIA7xcHc7uaRjLKS7nsW1X+mVLQc6nIoRWpIfXpE3BeGLmFZmIKRoSWd9W1aDMHwuXMTmnJKlEuUmwPTpFpLADJS4Aty00v4xz5b6ntd03CYOWgMjLW538PfWJ5Uuux8fhHZct9AK1uX8S7QQiWAPu8dfH4p7rUjstLdesEp/b6+UDSn1glAALBvfHeRpKg+HWHpFYgESBVPnCnVmtIDxKzatflE0xX3WA5it4kiSXJ5m+n3ygqWdIFtyt7tIeJlNfunlAh0pdflE+b7EBA/H7aJkLP67wpLMU7xXT5LffuMGKiOagGJAfQBdPVO4ap5wCvAJIKT4pLMfODFpIfn1oa/rAygpJBJ8fsXrHn8+Fs3HPOMtxHsaMylINz6pADDWr2ivmdl1EMZiaWFRWN8hT2Y7xCcMl3y7Rwn8jOdViVgJnZaaoOKltTU9QaiI8BhZklSV5JiVAsaUI6RvZsqrgNzOvLeBU+kzBloY6NX4x1n8jKzVO1d+OH/2+R+kKLl1e0Pd9IUZ5z8StxKRLYJRc2Af9jAOPM2blCe4kXfrHT2ikKBGWresVF+VAN+cL+MS3YgKOXuuT4xuTKe4cqklpUoZCoKyvXXwcN5xFJ4cjMkrUzlg5udBHZUlc5gkZUvVQp4aeUX3DuCoQQpitftK05wZZzEb25Kwc1ALBAUWqxLNWnWkHqX3Qn1Tys3gD1idYAdz9/SB1Tc35aDcfQxxkuVMhJQm7PzHLlrEsok6/f31hDKPygPyAqS1tKxJJqQAHc2HtdGj04eHXddOKT0Qevy+kdlJNN40GF7OgJC5y8mrBg3Ik/TWCsPw3BqIQFEk2qa6x3kW4ziCWO8IL0At8940PFezyEJK0KNKseu4q8B8N4T6RJUSUpelLnU3EOltXpVTb7pCmTNvvWFNlgFTEqDs5F21aIlzKvyH35fCAmLmXgdS3rfn9TD1Kf3aX+/lBUjhM+Z6sssa5jT3mJAEpJGng7w8IB+VYsF9m8UB6oNPyqHugKbhFyi60rT/UD8dYF0ck/e0Tg2gZJJ9VJLB2+ohyfLw1vrERRiFZjoW+5s8NmXcOYQhndN4CzqSo1Dc9IPJGr6UvAy0lqv40+zDEk/CiZ3kqL6l7cmMCKmqS4UB1Hzr7ocjFqlKcJGXbY8j5QXNnpUjNl3p15u4jl5PDjlGLjFQqZmDCo5H4PAuKnhAKik63IghChmLgsdCPdFbxogghOYChJIP72jyY496Z076dG58jHYofTq/+Rfn+sKO3xRBpGCJLJSb6D4mNJwngKAc0wAnxH7xcSFp9JkBDjQA9T1iwSlA1rt9Yxn5rfQRYaWlNgBprHZ89X5QCrq3K0Nmzi3cSPuurRDKlUcoYk6lPwD+UZww77hkclLWfWVX/AAhm5B4nSXFWbZtHr984S1pJd+Wz2v8Ab1hud7Xb9NvlHsxwxnp0ieUkqKUpDk2G72HwjbcE4SjDozrYzGdSvZ1IH1iDsnw5KZaZpAK1V3yi1PmYXbGYsSkgeqVd4vq3dHn8I3BaqOK8VM1b1yD1f13juB4ilCsyk5mqGYV9/lziqllwxYD3a9XjmdlEPYX+7xHTUTOIqxSkISMqXc1+7fGCOO4kS5YQn8wZh7Ouvh4mFwTCCVKzrIBIzF9BcCM9jcUqYsrZwbCoIAtFRJ2id9GPNxEM1TuNtfu8cL3bqfvnyjk0kuxLDT9POBtZ9l8Pnn94UQCpi13AFusXvaLjZkqShDAlLne7BtoH7GyQJaljVTDwH1eKTtTPzYhYN090eTn5w+mPdHo7RTqF33dqh+l73jSYDEJxErMQC5IINi0ebKnG9dq+L0jcdkv93FfzFvvSGVXpXcDQJeLWgGjKA8Kj3RB2rktNzGyki29oYiYRjsx0mEE0FDSLPtZJdKF+ySPOo94gSXg2ElLkJdALu7jmdbxQz5Xo52SZVD9O6bF/u0aHs2Xw6Oqv7jEfH8EJssTE94pcjmNR4Xi0tq3jfDkywFIBYuFOX6fOKfx8PGNPhFifhsurZT1FvkYyqlMSCGILHwpFTEM9N215UiGWVI9XWhG9Q2lYKURVmf75xDP+QpAdOScJJmOB616E+94q8Vgwp0lTDf32AqOkWAmqSSoFwdKge7xvHJ/eqCk5hqLRnPGXue2dKX+ASPsmOxZfhBy/6vpCjnrMaGkpQLDmB74Ek8QzOkIKeZDD3jaA5MiYCcxKhcMo18dvlBhSSRQfSgt97xjDwfqkOyPcCv399YcgFhcBmcH5WL11iNLEG/QAXBIr5E1iUqeu2jk7BzpakenUbdU7MXppy0peOIB+/wB947L1AI5Uran39mYAeN6im3ziTWdleKpKUyTceqdxU+caJcsKBBAIIqDHm2FUc6VJBBBFrmv35x6QkRqM1ieP8N9DM7o/2Z9WjsWqLvDuzeATMWC3dRU0uXoDToYk45jzPmiXLcgEpA3Opa9PlGgypw0kmjJDmvrHx3LQLav7TYr1ZYNw6qtT8riM2QGf78OUPxE0rUVqqSXetH222EMRUBvn7/f7oGp06guaGgdveH5RCtFdRzGu8OmTGcghybEkPT798E8GkelnoFCkFz/lqR9mBNvw6QJUlKaMlLk25k8o85nzSpRIrmUWNS+vX9o9B47iPR4eYptGo+tNAd486lqS9n25NDRi6E1cA0d70b71jfdlkkYZFAxKiP8AUdIwIJHeJo/ny52Puj0HsyCMNLcu4JpzJLeFooMmS4pNy4lfJd/2jWcbRmw8xvZBfpX4RlO0X+8TNyRaNhgGXIRsqWB5pYwxBOzn+7oLM5V/cYh4Hiu9NlF+6tWV/Zeo9/lBXApZTJSDoVDyWofKM1j5plYtSg7hT6VChXprCtLrCyvRT1oZkTO8nkQ5IHn8IrO02GCVhbesK9R9iNBPSmYlK06MtBG928RSIeIyBOlMAHbMnrp8xEvtiVK6+fOFrSETSv2XZo6bUrv8+msDSCasAgsGpfXUuNYHK60SGeoq4+usEFdGIpr5aRFO0ep2+HURJ30SNj5n6wod6RHsfD6wokjmEkg1ceVqPHDYGndLml7U3aOz1qer7FnGj3HrXMOlguAkguaAh3fYNU098SdQkAGzO4y91yLN036w5INwagtTXQmpdouMJ2XnzA6mSHLZjXqQQYreK8OXKmKQcr0LprclnLU1NYFsNMmFspLtsba0YQ+XLetw1OX6w1WwykitK1u/IU0aLTgHDjOXdkpqaOL2Fd/nElp2W4UotNmBgKoFe8d222tFx2g4iZUo5VALUGTZwNVDpBs6alCSosEpHIANoPdGPwkn8VPUtXqOSq7ZRZL6FqecLPtZ9luHlI9KtsyvV6Euatq/xiDtXiSViWGZIBoRc8n0Hxi64hikyZRUWDBkhtdIxJDlyovrmNer1ERntxNz4Pp0YR1bEHUh+cQkkEXpR66W2iUzvy2pa2geu8DSIKNGFDpUuT+28aDsZJebMX7KAANn0r0jPJmHLf5c9OlOkbnsvIKJIdu8czhrGz7U0ijOXoN20xBEpKAQMyt60BYBt4w4mADWo8qnTWsabtpiHnJl5mARWoNVcr7bO/nmghtC7DqTvziqh9bPVrFw4F326R6NwFT4aV/TXzLmu5jzksK0BJs9z3vCvv8AGPSODIyyJQZu6KO7PW+3wixWTH9qQBiF3rlJOxIrz8I0vZhebDovRxXlGa7aApxBLjvJBppp50eLfsROeUtLg5VOSC75g/xEMF9NAlIHv+Lxie0UtsStmqAfMAfKNwYw3atB/EKbUJ/Ry7jpDVFl2VxpIVKJs5R01H3uYv1JaPOsNiyhaFgWL3LeWv7x6JLWFJBFiAfMRKsd2gwvo5pLMlVRdh7Qp91isoXIr8a28L3jXdosEZkpxdBdtxZXu+EZBJDM97EP4ffKIwxLO3y0bnbSEJTgupjVnFI4XD1YGw1hoHUGp6D94qS/CnZHl+kKFl6+Y+sdgW0RWxoXzCzfKNJ2I4c6jOIcN3SQ1Tdt2Gv0jO4OSFzkoKQQopBcvR2OWlDV49PkgJGUJZKWAroAIRUpWEgk0A12EeZ8YxhnTFTFEObDkCw+X3SPSixoz9aiK8cKw5JUZSHKn8dKeHnFWZWB4dgpk5QSkOo6hh4kMKBxbakeicPwKJSAhOW3ePtEXJ8YmmTUSUv3UJdnokA26Rl+0faRKwZUpi4OZd6MaAWItWv0D7Ccf4t6eYESwVISaN+c7tcEW98afhGA9FKCDlc+s2pOnhaM/wBi+E95U1aSwPcOii1S2rb8zGty7X36xKsj2oxmeaEJAyoo5L5iWJ3sKee0ViZ1DTkLtW1hGgndl0klphq574BqS5NGgcdllpqFpJrd383an1gMqmmKpR36O233yG8MStLm5caHWhHSm0XK+zc9zVJ/zMN3ZvlAPE+EzZSEqUkEEtRQpSzPyNbRHcDSk5lJSmpUoC1nLfTy0j0iXKypyhgwA+QpGE7L4cfiUB7DMQz1G5PP3xv1i/x+kUZyee8cmheIml3y0cVoGBHx90VRSnNZgWcmrHa5840fG+zs0ErH+0BcnfxGtNYzM+Yruu6SepoB0c83HSJqaTSiM1gXsxDXZ3ID7v0j0/AyymWgEuQkVZnpHnXC+FqnKSlCSEkB1NQM9+h0j0uUKAO5a+9IYzkwXa9DYokg1SltiBQ21fpBvYGeM01FyQC92AJGXajxW9uq4oggsmWkbuCSS4GlWjnYyapOJQBZQL7MQ46Va/viP09BMYftpKeeDT1Uu1xVTDzeNyRGI7bP6ZBBvLYDopRP3vDWcVEg1AIG782v9vGp7J4xRSqWovkqnSmvWMgshhWtKnfdxV7dHgvATShaFgBwxFTXcHqPjA1XohMefcUwQlzVIsMzjmk1F70p4RvJE4LSlQsoPztFH2qwjoTMADovuUn6GsIjLqUSQ1Tz9/T6RHLNC9hYNo+m8LLc2PQPtRtOURejUDQd16sG+usTQj0o3Hv+sKIu77R/6v8AwjkS3AqJuW+UlLG9aa0vpY/rt8B20lFIzoKTYsxD6AEsVPuHHOMEuYVs7sGYswLflpU9QOVomlhKvVINaBhSlQ22hZ7QKx6DL7V4d7r72pFLswisxvbH1vRynqKrUKJ3ZqE7fV4yYU6ilgLkA62NHNnpCmEUUEtmAa1tXDitDcxDSx4nxaZOJ9IotcD8opoHru/1gTh0orWEDVQGegDfmc6XfwA6Dy1pyuQ7kOkEh+7Q153etocggNQlwxAD0e5VtT94i9Sw+RCEoQwTYV29xMPM0H8w0YA8/rSPKpUxYAzFxqake8BmJ03giSpiCkk1ahZq0NCaAh/lENPUiDXTqL+EIHzePNJWKmJX3ZhOrBZHMs9KDSJ5XG8QCwmqIvUv8rc4tji9FAeMr22xjZEZgQkOU1cE0BobMYq19pMSysi9PZBO7Pd603DWMAYqcqYoKUrMuwd33ABfvNQsX+hszHR/CMeJM1MwjMlJqXu9GpyOrvHpeDxqJiAtBzJNvIUjyRUopNF1JqD5VLMetNInlYydLB9GtspBDKLZnOjMW+cUps29bJ3Ph1iNcseyCeYB8K8oy2B7apygTpagoUdLHMR/hdx1NHiwwfavDzEpUSUk0AUKjd2cU6xpjS7kywlLAADYBhXpCmzglJUohIAclRAA6nQRS4jtbhkuxKyNg3vURz8jGL4rxqfiFEE5UAumWA4pqSzqodN6QbUnYfjGMVOmqmEkgkOE1FHyB6KOn0iXs4sifKUogNMS1xQnKlxUG7CKqSVUysCVNlfxfNlLmu36mmaoLSoUVmBAa58qFzA29bJjG9vJbmWRQsfJx4axrMNiETEgoUFOAaH71eMp/wCoSO7KJe5oPmfu8aYntlikkvVm8C9GbRvpCRMLindJqDtYuTy0q7coiTMdwCa+7Ridm+Bh82YkAEqISaJL399RTraBtrOx/EApBlPVNUncE11LtF9PlBSVJNlAjwIaPOMDiVSV5kUKTUkMwLAsDckP0c9Y9HkT0rSFpqFBxSGM155ipBlqWkuSks4FtWtQXN9YH9EU1rQpNHrr4e+NN2swTETUgV7quZ/KT4OPKMygsqr3qWFtr1aIypvTH2/cPrCh+RO/vP0hQNKYKKTUXF0gDSvMc4fMmhOWtyHcgEGjit77VhgIKrkakCzeXe1DPqYfLISVJ/MQCoPqQyiBYa7RDZwGua4Oh3pW/wBaw0LKqFsx7zEXAN7+LXpHAnIAwLhyKmmxCmYW0Fzekd/EBVXD2r1cqBr3mdx47xJJLnCoLlqd1trPRgTtqxh8lH5XV/l5Ka+w8XNoiEsguzAklLu+7htTQX6taHS1gAh+8K0e7kJLaGw+VYkcaZrPUsCNSAb1enx2aHLCiEvetWYMRWlt/KGSiQHUFKcnu1DFhcBy7jYa1vCXNSGdyXdILdTrWIiZdSGyvWl9X9Z2FKxyS5/KzOHG2tC+jfSJCUmiDm0V3ToK+PjEBm33pcauxu7batAnVzQAAAAa/mvppc099mjomd1JYirZFPYEgs55VDQnqXSQABpUFmFq0tDL2SommiudkkOa8rB4kUxRYakkskEUHUlrHQQxITRmDke0wAdtC4obG42IZKVmqlwahTgpLU2FQ+oMJUugTkWUqZnBGhqD4WdtYkZPWUlNatYtZwNSCwHJjzrDpU0AkZiXBqHs1AAQXJIIiWXMWC2UkpS7Mwow1Zwz6GIlSUpyqQGGXRnqXFhQOwLtpEDpxClAOo0YpL3vUljZy9dqxItxlOZmSQAHoBYlr2sxPOG4ZYzELQC5YmhBIckf4XD0uW5ROU5SVJcEUYAlw1cqwSUUDecSDYXDKeYpIFBXKwoFVZ2Yhra7WhzlY1y1ACeTsXId70A0hgXUAvRgNcz3YDTUk6RwFasqklxUbnwRV6C4+TxIsKAFZpZLmgZRHXY+EPOJUSApZU5pqXDj81m35xxK05lEElR6FjVyoiw8vhEsqWCzqS+iVkObsWuKb89YtpHOWUvmZq5mrW9XtpE09fdZ7MWrWga3LeBZqC5dQbwBa1nuxiUkZjqaF+XhrCjilOrEl2BSxe52f9I0HZ3jyJcopmuMpcZQagliK3ILUjOJLvmBJFAGoPfS5pzETBbuSxHUaNXl1hTXY/jeFmIWgzQHFMyVBzcfljGGYSRoaHl5i58mhyAC4YFzypzDW8I6EENmqzVr6x56b6RD07+KHtq9/wBIULJzV/oP1hRIBPmJGUBBerMXJFBVqi2gs0RTMQAe6crFnLBlOQzEb6dYeVEOok5ahIAL3DalqEmm9ogXMcl8zucz5R41e3zaA0Rh1OCk5Qyqd5VSbJzD3g2jiDVOVzWrlJu4I+fjDUrKS4ZyORcbqDlRJd26UhwmFJ5vyDhkgAlwWvX4xJNPVVeWoIqGAD2YA1vodOkSyF0Lb1YCzOAA27RXiY5ULAZWOVzSzHK1W1GkGSZeVJzUpcOogO5tapuREUkyUAAcpLgECr679b2pHFYj8oCnKXSkB3LO9KVYGpGsNXKbKkgEXNQWNyagAPZj4PCUXdNQqzj8vNi5I1a/OBJpcxVO9sQTcHflXyasS4hQLuFFVQxILZakipAHPltEaSTRQPgLg3GoY6jeIUASyo1JYGhI0tQsWDUbXWFHqKndJB11oALMCH2HjHTinIUQMrDKwSQ1gAWYW3qxiOYVEksTVwXLFiRyJOrgxz0inCWJCXLg1UoXTXy8Ih2ICTVCmcsUqDmmhKQGrbm3nDNTlNlKJpdtw5axD9Q/OGDMWTlJSHJ6FqsKBtiPjEijYOak3FFDQEgEDeBJ0rluCouokJLlR5GtrkUFYDxSVKQFE0uWSByeoB/a5h8iUSkDMoZbKFAurNUOWetdNIfKzAtUkOT3ndhZT1J7xLAjSJEmar0bCwfMUizbirkh6KZ45NmlLCaXSoUDXDFnKdwwqBpbUdZW2YlSkl9QLVBVQkJ5bRLQFIoBoAAKBNDWly9Sb84lo+YRnILpIBpmdmdxUuKfKGmSQVatROVu6QKMcouGsYjw5IIQsXFikV1DZbdbQzBIBBIFK0sSQrMxGlNWbpChwSGys6RprrzuKiEssATocrgj1j8WtXyFDEUxLHMl6vV66+sHpYjMW03hZi3eLpFiwo9GPxtAUTHukqUWcliQFakX6/rEkyYKFBABZ31DV6gU/SwZLm3arlVhWgCq89n5wPgglyku11ACrnRW+loUIUp05gwYhy93NhX3w5KwSAHcXIN3qXGuthoLuY4JtWTYWsoWcCjA15/COhi5YB39bVyztp99YgkSA9K96oJOrN79OcJc1ZzBIFC/efm960Hh40iMoUWHrJ0IBoA1DeEWU2YuTvZwLbCg98IE/iD7B/0j6wo5+IG6fKOxJQf/AM//ADB84jVc9T/eI7CgNXGJ/lS+o/uit4jp/Qv4CFCiX2Mw/wDu4/pHxMGJ9dP/AAzChQUpMR/MEMx95/VHxVChRFHxG3gP7xEeD9f/ACzP7IUKJk6d6p/p+UV+P/7vmYUKKGicL6h8fgmHY7+Yv+uZ/cIUKIieH+qP+HN/vVFfjP5afH+xUKFCwtZP8v8A5Cf+6KBVh1HxMKFB9tLfB+sr+ofOCsR/KV/Sv5QoUNEC8G9aZ/Wj+4w6X/JT/SfgY5CgpiPh/qp/qV8BHMR/Mm/eioUKGBBwn1B/xfmqD8fp0PxEKFEoHxHrzP6h/bDOH2V/xFRyFCqnhQoUAf/Z">
            <a:hlinkClick r:id="rId3"/>
          </p:cNvPr>
          <p:cNvSpPr>
            <a:spLocks noChangeAspect="1" noChangeArrowheads="1"/>
          </p:cNvSpPr>
          <p:nvPr/>
        </p:nvSpPr>
        <p:spPr bwMode="auto">
          <a:xfrm>
            <a:off x="28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AutoShape 2" descr="https://i.guim.co.uk/img/media/c16de7d54be6fa85f5bb13d3c5784b34265f3952/181_41_1547_928/master/1547.jpg?w=620&amp;q=55&amp;auto=format&amp;usm=12&amp;fit=max&amp;s=cbe8c1ea06d0a2f78880cf4344a277bc"/>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TextBox 3"/>
          <p:cNvSpPr txBox="1"/>
          <p:nvPr/>
        </p:nvSpPr>
        <p:spPr>
          <a:xfrm>
            <a:off x="1818121" y="44624"/>
            <a:ext cx="5663731" cy="830997"/>
          </a:xfrm>
          <a:prstGeom prst="rect">
            <a:avLst/>
          </a:prstGeom>
          <a:noFill/>
        </p:spPr>
        <p:txBody>
          <a:bodyPr wrap="none" rtlCol="0">
            <a:spAutoFit/>
          </a:bodyPr>
          <a:lstStyle/>
          <a:p>
            <a:pPr algn="ctr"/>
            <a:r>
              <a:rPr lang="en-GB" sz="2400" dirty="0">
                <a:solidFill>
                  <a:srgbClr val="01430A"/>
                </a:solidFill>
              </a:rPr>
              <a:t>The policy pendulum swings from:</a:t>
            </a:r>
          </a:p>
          <a:p>
            <a:pPr algn="ctr"/>
            <a:r>
              <a:rPr lang="en-GB" sz="2400" dirty="0">
                <a:solidFill>
                  <a:srgbClr val="01430A"/>
                </a:solidFill>
              </a:rPr>
              <a:t> home-ownership to address all tenures </a:t>
            </a:r>
          </a:p>
        </p:txBody>
      </p:sp>
      <p:graphicFrame>
        <p:nvGraphicFramePr>
          <p:cNvPr id="5" name="Table 4"/>
          <p:cNvGraphicFramePr>
            <a:graphicFrameLocks noGrp="1"/>
          </p:cNvGraphicFramePr>
          <p:nvPr>
            <p:extLst/>
          </p:nvPr>
        </p:nvGraphicFramePr>
        <p:xfrm>
          <a:off x="1259632" y="2805008"/>
          <a:ext cx="7056784" cy="3677920"/>
        </p:xfrm>
        <a:graphic>
          <a:graphicData uri="http://schemas.openxmlformats.org/drawingml/2006/table">
            <a:tbl>
              <a:tblPr firstRow="1" bandRow="1">
                <a:tableStyleId>{5C22544A-7EE6-4342-B048-85BDC9FD1C3A}</a:tableStyleId>
              </a:tblPr>
              <a:tblGrid>
                <a:gridCol w="3023297">
                  <a:extLst>
                    <a:ext uri="{9D8B030D-6E8A-4147-A177-3AD203B41FA5}">
                      <a16:colId xmlns:a16="http://schemas.microsoft.com/office/drawing/2014/main" val="2465697311"/>
                    </a:ext>
                  </a:extLst>
                </a:gridCol>
                <a:gridCol w="4033487">
                  <a:extLst>
                    <a:ext uri="{9D8B030D-6E8A-4147-A177-3AD203B41FA5}">
                      <a16:colId xmlns:a16="http://schemas.microsoft.com/office/drawing/2014/main" val="512935911"/>
                    </a:ext>
                  </a:extLst>
                </a:gridCol>
              </a:tblGrid>
              <a:tr h="370840">
                <a:tc>
                  <a:txBody>
                    <a:bodyPr/>
                    <a:lstStyle/>
                    <a:p>
                      <a:r>
                        <a:rPr lang="en-GB" dirty="0"/>
                        <a:t>2015 Policy</a:t>
                      </a:r>
                    </a:p>
                  </a:txBody>
                  <a:tcPr/>
                </a:tc>
                <a:tc>
                  <a:txBody>
                    <a:bodyPr/>
                    <a:lstStyle/>
                    <a:p>
                      <a:r>
                        <a:rPr lang="en-GB" dirty="0"/>
                        <a:t>2017 Policy</a:t>
                      </a:r>
                    </a:p>
                  </a:txBody>
                  <a:tcPr/>
                </a:tc>
                <a:extLst>
                  <a:ext uri="{0D108BD9-81ED-4DB2-BD59-A6C34878D82A}">
                    <a16:rowId xmlns:a16="http://schemas.microsoft.com/office/drawing/2014/main" val="3938954304"/>
                  </a:ext>
                </a:extLst>
              </a:tr>
              <a:tr h="370840">
                <a:tc>
                  <a:txBody>
                    <a:bodyPr/>
                    <a:lstStyle/>
                    <a:p>
                      <a:r>
                        <a:rPr lang="en-GB" dirty="0"/>
                        <a:t>Home ownership for everyone</a:t>
                      </a:r>
                    </a:p>
                  </a:txBody>
                  <a:tcPr/>
                </a:tc>
                <a:tc>
                  <a:txBody>
                    <a:bodyPr/>
                    <a:lstStyle/>
                    <a:p>
                      <a:r>
                        <a:rPr lang="en-GB" dirty="0"/>
                        <a:t>Wider choices of tenure reflecting affordability</a:t>
                      </a:r>
                    </a:p>
                  </a:txBody>
                  <a:tcPr/>
                </a:tc>
                <a:extLst>
                  <a:ext uri="{0D108BD9-81ED-4DB2-BD59-A6C34878D82A}">
                    <a16:rowId xmlns:a16="http://schemas.microsoft.com/office/drawing/2014/main" val="2318449106"/>
                  </a:ext>
                </a:extLst>
              </a:tr>
              <a:tr h="280824">
                <a:tc>
                  <a:txBody>
                    <a:bodyPr/>
                    <a:lstStyle/>
                    <a:p>
                      <a:r>
                        <a:rPr lang="en-GB" dirty="0"/>
                        <a:t>£4.7Bn grant primarily for home-ownership (back-loaded)</a:t>
                      </a:r>
                    </a:p>
                  </a:txBody>
                  <a:tcPr/>
                </a:tc>
                <a:tc>
                  <a:txBody>
                    <a:bodyPr/>
                    <a:lstStyle/>
                    <a:p>
                      <a:r>
                        <a:rPr lang="en-GB" dirty="0"/>
                        <a:t>£4.7Bn +£1.4Bn grant for broader mix of tenures (pulled forward in AFS)</a:t>
                      </a:r>
                    </a:p>
                  </a:txBody>
                  <a:tcPr/>
                </a:tc>
                <a:extLst>
                  <a:ext uri="{0D108BD9-81ED-4DB2-BD59-A6C34878D82A}">
                    <a16:rowId xmlns:a16="http://schemas.microsoft.com/office/drawing/2014/main" val="694862874"/>
                  </a:ext>
                </a:extLst>
              </a:tr>
              <a:tr h="370840">
                <a:tc>
                  <a:txBody>
                    <a:bodyPr/>
                    <a:lstStyle/>
                    <a:p>
                      <a:r>
                        <a:rPr lang="en-GB" dirty="0"/>
                        <a:t>Voluntary RTB for HAs</a:t>
                      </a:r>
                    </a:p>
                  </a:txBody>
                  <a:tcPr/>
                </a:tc>
                <a:tc>
                  <a:txBody>
                    <a:bodyPr/>
                    <a:lstStyle/>
                    <a:p>
                      <a:r>
                        <a:rPr lang="en-GB" dirty="0"/>
                        <a:t>Pilots…but unaffordable?</a:t>
                      </a:r>
                    </a:p>
                  </a:txBody>
                  <a:tcPr/>
                </a:tc>
                <a:extLst>
                  <a:ext uri="{0D108BD9-81ED-4DB2-BD59-A6C34878D82A}">
                    <a16:rowId xmlns:a16="http://schemas.microsoft.com/office/drawing/2014/main" val="2911473354"/>
                  </a:ext>
                </a:extLst>
              </a:tr>
              <a:tr h="370840">
                <a:tc>
                  <a:txBody>
                    <a:bodyPr/>
                    <a:lstStyle/>
                    <a:p>
                      <a:r>
                        <a:rPr lang="en-GB" dirty="0"/>
                        <a:t>4 *</a:t>
                      </a:r>
                      <a:r>
                        <a:rPr lang="en-GB" baseline="0" dirty="0"/>
                        <a:t> 1% </a:t>
                      </a:r>
                      <a:r>
                        <a:rPr lang="en-GB" dirty="0"/>
                        <a:t>Rent Cuts to 2019</a:t>
                      </a:r>
                    </a:p>
                  </a:txBody>
                  <a:tcPr/>
                </a:tc>
                <a:tc>
                  <a:txBody>
                    <a:bodyPr/>
                    <a:lstStyle/>
                    <a:p>
                      <a:r>
                        <a:rPr lang="en-GB" dirty="0"/>
                        <a:t>Post 2020?</a:t>
                      </a:r>
                    </a:p>
                  </a:txBody>
                  <a:tcPr/>
                </a:tc>
                <a:extLst>
                  <a:ext uri="{0D108BD9-81ED-4DB2-BD59-A6C34878D82A}">
                    <a16:rowId xmlns:a16="http://schemas.microsoft.com/office/drawing/2014/main" val="1432580188"/>
                  </a:ext>
                </a:extLst>
              </a:tr>
              <a:tr h="370840">
                <a:tc>
                  <a:txBody>
                    <a:bodyPr/>
                    <a:lstStyle/>
                    <a:p>
                      <a:r>
                        <a:rPr lang="en-GB" dirty="0"/>
                        <a:t>Re-classification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De-classification</a:t>
                      </a:r>
                    </a:p>
                    <a:p>
                      <a:endParaRPr lang="en-GB" dirty="0"/>
                    </a:p>
                  </a:txBody>
                  <a:tcPr/>
                </a:tc>
                <a:extLst>
                  <a:ext uri="{0D108BD9-81ED-4DB2-BD59-A6C34878D82A}">
                    <a16:rowId xmlns:a16="http://schemas.microsoft.com/office/drawing/2014/main" val="2881816560"/>
                  </a:ext>
                </a:extLst>
              </a:tr>
              <a:tr h="370840">
                <a:tc>
                  <a:txBody>
                    <a:bodyPr/>
                    <a:lstStyle/>
                    <a:p>
                      <a:r>
                        <a:rPr lang="en-GB" dirty="0"/>
                        <a:t>Welfare expenditure control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Welfare expenditure control?</a:t>
                      </a:r>
                    </a:p>
                  </a:txBody>
                  <a:tcPr/>
                </a:tc>
                <a:extLst>
                  <a:ext uri="{0D108BD9-81ED-4DB2-BD59-A6C34878D82A}">
                    <a16:rowId xmlns:a16="http://schemas.microsoft.com/office/drawing/2014/main" val="3791007675"/>
                  </a:ext>
                </a:extLst>
              </a:tr>
            </a:tbl>
          </a:graphicData>
        </a:graphic>
      </p:graphicFrame>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980728"/>
            <a:ext cx="1584176" cy="1795057"/>
          </a:xfrm>
          <a:prstGeom prst="rect">
            <a:avLst/>
          </a:prstGeom>
        </p:spPr>
      </p:pic>
    </p:spTree>
    <p:extLst>
      <p:ext uri="{BB962C8B-B14F-4D97-AF65-F5344CB8AC3E}">
        <p14:creationId xmlns:p14="http://schemas.microsoft.com/office/powerpoint/2010/main" val="1385100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descr="data:image/jpeg;base64,/9j/4AAQSkZJRgABAQAAAQABAAD/2wCEAAkGBhQSEBQUEBQVFRUVGBgYGBQXFRIWFRUVFRYVFhQUFxQYHCYeGBojGhUUHy8gIycpLCwsFx4xNTAqNSYrLCkBCQoKDgwOFw8PFykcHRwpKSkpKSkpKSkpKSkpKSkpKikpKSkpKSkpKSkpKSkpKSkpKSksKSk1KSkpLDYpKSkpKf/AABEIAMABBwMBIgACEQEDEQH/xAAcAAACAgMBAQAAAAAAAAAAAAAAAQQFAgYHAwj/xAA8EAABAwIDBQUHAgQGAwAAAAABAAIDBBEFITEGEkFRcQdhgZGxEyJCocHR8DLhFFJy8SNDYoKywhYzkv/EABkBAQADAQEAAAAAAAAAAAAAAAABAgMEBf/EACARAQEAAgIDAQEBAQAAAAAAAAABAhEDIRIxQQRRIhP/2gAMAwEAAhEDEQA/AOyIQhUSEIQgEIQgd0IQiDTSQgaEKnxfaFkQNjd3K/FLdJk2tZJg0XcQBzVfUbSQs1dfoLrnmJbTSSutfPlyH5xVc6udfN4HQbx/YLL/AKfxrOP+ujP2zjAuGm3O4H1XkNtGnSy58Kg8Sf6jpfuuQLea9Y3tIsXNJGu6Tl3ZZeanyp4R0H/yy2rL9CDfpzUqn2rhdk7eb1Bt8tFzyGoAuBc9zi8eWgPWys4JsiHbwPLM9M8x5qfKouMdFgqWvF2Oa4dxB9F6rm7GuHvAd4c0OvfvLc/MBbFhuOvaAJLkcCfurbUuLZkLygqQ8XavVSqaEIQNCQTQCEBCAQhCAQhCAQhCCOhK6aJCEIQCEIRBhCEIGEIVXtDjAp4S7V3wjUk9Et0mTfSv2p2l9iNyPN51I+Efdc5rax8hu51h+fEcz4LxrKx8jy5514am/fwUKSW2Yvfnqb9efRcuWXlXXjh4w5awMaQALZZne8MhbezWUFTYAk3zvY2aOu6P3UOKG5u5274XN+gyU2ni5bx66nqBZREvX2wJu+55ZHLwPoAF7MhDhvMaW55O0cT3Z387L2ihOlrC3E3P2svdtBGM3E9Lj5C1uWqvtXTMRER7pe/xLS7Pi4kHyUjDqVhAF33HcB1yIy+SzhDDkzIDi73s+GVj6qaxriLRmxyJIu3zP0Vto0nwvDAAJLdbWPXX1SdWFhJeGkHLebYdCbnX8sF4MoC8neub2BNvUcc14z0ZA9nwsQRlu24EnoFO1fF74ftfHHJqQdHNIsL3tcevit8gqQ8XabjmuTnZ9vtC4NOttdBwOtjqFseB1xiIB0vaw9bKZdK5Y79N7TXlBIHNBGhXqtGIQEIQNCSaAQhCAQhCAQhCCMhJNA0IQgEIQgaEk0AufbcVxfLug5Nyt38V0BxyXMNoX70jyNSSAe7uWfJ6a8XtrUgPD+6jlufvEk9w9AraCiuL6gX8Tx8Fk2hHJctdsx2q44Bfkfn1yUt0gAyBJ58/qpsdEvdtCAo2v4K+B7yfd90d3HqrKKmcTa/oet17xU6sIIgPzNN7TcZDpcPAAyBPQD0V5Q0YA0USnbkrGnfZb4sM494accFU4hS+8cvwK/o26qJVQe/daWdMpe1bQ0QLXbw1y8CbgfM2XnT0Z3QHZn9N/A2P5xCvqSmy+nO2iYpMiDwJt4q0nTK3s9npw6K3EHTqrRU2GsLZSOd78irlWjOmhIJogJpIQNCEIBCEIBCLoQRU0kIMkBJNAIQhAJpIQD23BHMLmGIwH2jgeFx4g/suoLS8foN2YngTcdTn91TObjTjuqo4KbdYBZLczUyRuQWFlx5PRx9PAMssuCydqm92So10TD5qbCFAjOasaUK2KMlhA3IKdGxV0dWAM1LpqwE2uF04ubKVcU6c0V0oMxkpLQtvjmt1WFOF7SMWBjzFl6vKllUdsdnDr+xUteL4727ivZEBCEIg0JIQNCEIBNJF0DQkmgioSTQATCSEGSEk0AhCEAqraOlLot4atz8OKtV51Ue8xwHEFL3Ey6rQKp4aCTkAqeXG2DVTseiNw29uY6KgrKaGx37kjlz+64sp29HDLpMZtBG42B8VNiqA9uS090sF8gRw1++RVrh0wu3ddcKLi0xzbBI6wvb+6jzYo8NO6PqrzC6QPBDhcKrx6AsyjbfXySRNy+Ndfi07znkBxyAWwYKHEg7wPddam1jpJffa7dHcNOQF8uuqk4LgspqAbOMeWjy1wte+YOeo8leY7+ssstfHVsNkc3VXMMwK1WCiqGNBuO4XvccARYAnvFvFW2G1BvmM9CtsbZ1XPnJe1zwWY1yWGoSjd8gtWFiJWVxYeAaBcnM+mqzwvFo5270Tg62RtcEHvBzCq2TGR7w4gtdcNtbS34VTbBgtqZ28M/MOIWH/AEvlJ8run5scuLLL7jNt7Qkmt3nBCEIC6LoQgaEkIGhJNBECaSAgyQhCAumkhA00kIGhAQg0rbCnvLe3Dz0Wlw4Y9shfYPBBAHK5uSPzgukbXwDdY63EgnwC1N0RPRcud1k7+KbxabPszulxc8gOA9wae6bg93yU3BcNEdgN45/Eb26ch3K8mgHVYx09is8uTbo4+KYtnwEXuO5PE6K7SHBZYA6ytKxg3cytcJvFnyX/AG0E4YA73SQrLD4ntOTvMfVKrrGB9tVLpJmlZy9tbjuLWGWRwG8fT7KzpYjkoVIVcU7Ml0Y9uTOTFKj0RKy4I0uCL8r8UNSlcQ0louQDYczbILRzue7KPc2RsZyLXFp8NVs+y1CGmaTi+R3lvFVdPghicZA4ukffLL3SdT81s+EwBkQaOGvXU+q5uLC77eh+rlnhfH7qJqEkLqeUaEk1KAhCEAmki6BoQhEoiaSFAyTWCd0GSEk0AmkhA00kIKjaqHegB/lc0+o+oWoPddb1jMd4JP6SfLP6LnJqFy807eh+W/5rxxCq3Fjh8xc3ePHIDuB19VW4mS99l5kOAG4bW4cPJZadjc8Gq7SAXWwYlVwtAMjwO7UnmABquc0OJuiJNrm2pOV+8cfNTIKt0v8A7XXudNB5LTG+M0yyx8rt747TMklc6I5WGf8Aqz+llBpKxzDY+auYaX3QCvOtw0bueR4Ktn1bykWuGV+8Fs9FUXC0jCjZ4aRqtqgcW/nz9FphXNyza8aUpXgNJOgBuvKF+QWcjAQQcwciO46rdyfVPSUJMhkachew71aYfGQzPUkk+KccbWCwyAXtE8EAtNwRcEaEcExx0nm5POxkhCFdgaEkIGhJO6ATSuhA0JIQRU1iCmoSaaSEGSLrFNBkhJNAJpIQDmggg6HLwK5hiVEY5nsPwm3hwPkuoLUttcPsWzDQ+67r8J8dPALPkx3Nt+DPWWv60uSm1J4KH/FxjJzgDyuLq1qG7zSAqunomjUC47lyvSx3WEtUw6FTaCr4Ma53hb1yXs4tAFwilnG9op6Xi2hMzh8LR/8AR+yr8To5zbfluW8mgD7q6p6kWUn2O8L81b2z3r2pdn3OfIN7gVuUmg6qhwyhLZCVsDWXIVsI5+S9rCndkF7byisdZejHLaVzaezqYSNcx2jmlptycCNfFaP2WY4SySjlcS+B72tJ1cGOLXDwIv0K6FTNs25/Avn3DsVc2rnljO6f4iVzSO+R1j4j1W2M6YZ3t38IVHsxtOyrj4NlaPfZ/wBm82+iu1VBoSTugEIQgEIQgEIQgioSuhQlldO6xTCBoQSuUbYds3s5TDQNa7duHTuzbcahjR+rrdB1hRKzGYYReWVjOrgPkvnzE+0WtqBuvnc1vJnuX6luaoH1hvcm55k3+ZROn0LU9ptCz/NLv6WuI89FRYj22UzB/gxSPPfutHqSuIyVZ5qM+pshp1HEO2iqff2bY4RztvnzP2Wp4n2lVbznM9wuDuk+6bG9i0ZWWpy1RK8ES65geONqIw+PXRzDq08R9irXduNP2XHcIxKSnkEkZz0LTo4cj+ZLqmB49HUxhzDY6OadWnv+65uTDXcd/By76qaY7rKOEXyXqxiYIBWHbs3FlSwX5q7oqY8eaq8PeOK2GkI1W+Dm5ctMxS2K9WtssZakKLNVK7m7qUJc1MpI953dxVJSXkfut8TyC2uniDRYLTCb7U5L49KrbXGxR4fUTHVsZDRze4brG+LiF8+YQ/dZn4k8Trdbh217Ue2qI6KM+5HZ8ttC833GeH6vJaS2aw3V0YxyWr7DsWfDIJInbr25g8DzB5grqeyW3kVWA19mTW/T8LuZafouINqbEKLBiZZKS08einKIj6iQuY7Jdpx3Qyqu8ZAPH6vEfF6rpFHWslYHxODmniD68llZpfb2QhCgCEIQO6SEkEVNYpqEmmkEnOABJ0GaDnfbLtkaanFNC60s994gkFkQ/UQRoSbAeJ4Lg8Lslb7d7RGsrppr3aXFkfL2bSQy3XXxVKMgpTHv7VYPkK8y9YEqFmbpF5ucgrElALJrUgskDW7dktK2TEHRvFwYH9b70diO8LSmrcOyCW2Kt745AfkfUIjboGLUT6d+6TvNP6XcxyPeFAFUTxHmuiYnhzZoy13UHiDwIXO8RpDHJuPFncDweBxHfzCwyw07OPkuUWNDXEWvn0Wx0dS4tF8gtJo6sgq8grDkBdzjo0C5Phy79FWROW2xPqg0fVeVHE6oPuZN4ycO8N5n5LGiwIvIdUZ8oxp/uPxdNOq2SFthYZALfHDftz5cknp70NI2Noa0fcnmSq3bTaxlBRyTPPvAWY3i55/S0eKm1NaI2lzjovnXtH2vdX1dmn/ChJDRwc74nfQeK2c/tT/xb3vfLKbySEuce8/lvBe0c+arGvXo2SyvFanSVHHl+BUzqk75OilSy5Ksvmq51bGNiwvEbHlot1wXaSSBwfE8tPEcHdRoVzOB6u6GvLR14JLv2ix3zZ3tBhns2a0cmmvuO6E6dCtrXzZT1wPHPkVt+znaJLT2Y4+0j/ldq0f6TwS4/wARK7IhVeCbSQ1TbxO97iw2Dhzy4jvCtFRYIQhQId00k1CTC1ftMxv+Fwyd7TZzh7Nn9T8vS62dcn7fsRtFTQ8XPdIR3NaWj5vRDibtQOS9V4t/UvVxUrkXIJSTUAWJCyWJOaBlZAJWS3kGTnWC33sYw4mqfMeDCB4kX9Fz2QrtvZThns4zl8LfMkk/NKR0WorGRRuklcGMaLucTYABck2i7RWzzBjadpp75uf7QSnk9m5mw6d/vDRW/aPWOqHfw0dyI7OLR8TxnY87DguaVAz7uh6eedvE9ypa7eDhmU3W/wBBjlBNPHGyWSMyENF2ndJOg33jK5y8V0qgwtkQswdTqT1JXzuymudbdM7W/URbI7t7C2d+oXYezTbcVTTTVBtUw89ZYxo7+oaHz45ThIj9PDlhJd9N3YxZPlDRdZubZUG0OJCONzibABbenn+2i9rG25jZ7GJ3vvuMvhbxK5BDkFIxrFDU1EkpP6jlfg0X3fv4qK0qIskXWQco+8st9TtD0e7IqC1SHuyKjtVatHvGVNglVcCvaGSyiUsWgk5KVDWc1VxTL1L1pKrpteE4mWkFjrEZhwNiOVl1DZjtFDrMq7DQCUaf7xw6rhkE5BVrTYnlnkfkrdVTuPphjwQCCCDoQbg9CmuM7L7eyU/u/rZ/IdB3tOoQqeNT5R1pNYprNZkuE9vE96+Fv8sP/J37Luq+dO2St9pi0oH+WyNnju7x/wCSkaNDqV6OXnBxWZSrBMlIIuoSLrEjimkgFkFiFkg98MpvaVEbObh5DM+i79sq0RQyO5AfIFcb7P6Lfqi4/CPmf7LueDQWab6cu/goyWnprdFhzzMZHjNxLjfvK59jFJu1MzBluyPz5XJIN7GwDTfxHJdqrN2Ju8fAcyuUbXxhuIT7wvo4jLhGwu1B1O6Pwqld/wCPvOxVxkMa59rboy5jIlo14ZuNyM+in4Lgr4nxysJbID7XeGrSdPrlyPeoOIw/4ZDr3J3eNt4kbxF/9W63T4e4rob4xYjLl5CwCvFv3Za1i3DZ/adtVDnlK3J7f+ze4rm/bFtFusEDDnJ+r+ga+dwPNe1G90Uu+w23bknhu8b91ly7aLGDVVUkx0cbNHJg0+/irS7eZZpAamXLElF1ZV6Apk815NWZUJJ5yKwCJJAiygjJZgrzBTBUJSWOXq16jhyz3laKpjHZKQybmVXhyyEittGl3R1+duCFUxVJ4IVtq6f/2Q=="/>
          <p:cNvSpPr>
            <a:spLocks noChangeAspect="1" noChangeArrowheads="1"/>
          </p:cNvSpPr>
          <p:nvPr/>
        </p:nvSpPr>
        <p:spPr bwMode="auto">
          <a:xfrm>
            <a:off x="63500" y="-885825"/>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0000"/>
              </a:solidFill>
            </a:endParaRPr>
          </a:p>
        </p:txBody>
      </p:sp>
      <p:sp>
        <p:nvSpPr>
          <p:cNvPr id="7171" name="AutoShape 8" descr="data:image/jpeg;base64,/9j/4AAQSkZJRgABAQAAAQABAAD/2wCEAAkGBhQSEBQUEBQVFRUVGBgYGBQXFRIWFRUVFRYVFhQUFxQYHCYeGBojGhUUHy8gIycpLCwsFx4xNTAqNSYrLCkBCQoKDgwOFw8PFykcHRwpKSkpKSkpKSkpKSkpKSkpKikpKSkpKSkpKSkpKSkpKSkpKSksKSk1KSkpLDYpKSkpKf/AABEIAMABBwMBIgACEQEDEQH/xAAcAAACAgMBAQAAAAAAAAAAAAAAAQQFAgYHAwj/xAA8EAABAwIDBQUHAgQGAwAAAAABAAIDBBEFITEGEkFRcQdhgZGxEyJCocHR8DLhFFJy8SNDYoKywhYzkv/EABkBAQADAQEAAAAAAAAAAAAAAAABAgMEBf/EACARAQEAAgIDAQEBAQAAAAAAAAABAhEDIRIxQQRRIhP/2gAMAwEAAhEDEQA/AOyIQhUSEIQgEIQgd0IQiDTSQgaEKnxfaFkQNjd3K/FLdJk2tZJg0XcQBzVfUbSQs1dfoLrnmJbTSSutfPlyH5xVc6udfN4HQbx/YLL/AKfxrOP+ujP2zjAuGm3O4H1XkNtGnSy58Kg8Sf6jpfuuQLea9Y3tIsXNJGu6Tl3ZZeanyp4R0H/yy2rL9CDfpzUqn2rhdk7eb1Bt8tFzyGoAuBc9zi8eWgPWys4JsiHbwPLM9M8x5qfKouMdFgqWvF2Oa4dxB9F6rm7GuHvAd4c0OvfvLc/MBbFhuOvaAJLkcCfurbUuLZkLygqQ8XavVSqaEIQNCQTQCEBCAQhCAQhCAQhCCOhK6aJCEIQCEIRBhCEIGEIVXtDjAp4S7V3wjUk9Et0mTfSv2p2l9iNyPN51I+Efdc5rax8hu51h+fEcz4LxrKx8jy5514am/fwUKSW2Yvfnqb9efRcuWXlXXjh4w5awMaQALZZne8MhbezWUFTYAk3zvY2aOu6P3UOKG5u5274XN+gyU2ni5bx66nqBZREvX2wJu+55ZHLwPoAF7MhDhvMaW55O0cT3Z387L2ihOlrC3E3P2svdtBGM3E9Lj5C1uWqvtXTMRER7pe/xLS7Pi4kHyUjDqVhAF33HcB1yIy+SzhDDkzIDi73s+GVj6qaxriLRmxyJIu3zP0Vto0nwvDAAJLdbWPXX1SdWFhJeGkHLebYdCbnX8sF4MoC8neub2BNvUcc14z0ZA9nwsQRlu24EnoFO1fF74ftfHHJqQdHNIsL3tcevit8gqQ8XabjmuTnZ9vtC4NOttdBwOtjqFseB1xiIB0vaw9bKZdK5Y79N7TXlBIHNBGhXqtGIQEIQNCSaAQhCAQhCAQhCCMhJNA0IQgEIQgaEk0AufbcVxfLug5Nyt38V0BxyXMNoX70jyNSSAe7uWfJ6a8XtrUgPD+6jlufvEk9w9AraCiuL6gX8Tx8Fk2hHJctdsx2q44Bfkfn1yUt0gAyBJ58/qpsdEvdtCAo2v4K+B7yfd90d3HqrKKmcTa/oet17xU6sIIgPzNN7TcZDpcPAAyBPQD0V5Q0YA0USnbkrGnfZb4sM494accFU4hS+8cvwK/o26qJVQe/daWdMpe1bQ0QLXbw1y8CbgfM2XnT0Z3QHZn9N/A2P5xCvqSmy+nO2iYpMiDwJt4q0nTK3s9npw6K3EHTqrRU2GsLZSOd78irlWjOmhIJogJpIQNCEIBCEIBCLoQRU0kIMkBJNAIQhAJpIQD23BHMLmGIwH2jgeFx4g/suoLS8foN2YngTcdTn91TObjTjuqo4KbdYBZLczUyRuQWFlx5PRx9PAMssuCydqm92So10TD5qbCFAjOasaUK2KMlhA3IKdGxV0dWAM1LpqwE2uF04ubKVcU6c0V0oMxkpLQtvjmt1WFOF7SMWBjzFl6vKllUdsdnDr+xUteL4727ivZEBCEIg0JIQNCEIBNJF0DQkmgioSTQATCSEGSEk0AhCEAqraOlLot4atz8OKtV51Ue8xwHEFL3Ey6rQKp4aCTkAqeXG2DVTseiNw29uY6KgrKaGx37kjlz+64sp29HDLpMZtBG42B8VNiqA9uS090sF8gRw1++RVrh0wu3ddcKLi0xzbBI6wvb+6jzYo8NO6PqrzC6QPBDhcKrx6AsyjbfXySRNy+Ndfi07znkBxyAWwYKHEg7wPddam1jpJffa7dHcNOQF8uuqk4LgspqAbOMeWjy1wte+YOeo8leY7+ssstfHVsNkc3VXMMwK1WCiqGNBuO4XvccARYAnvFvFW2G1BvmM9CtsbZ1XPnJe1zwWY1yWGoSjd8gtWFiJWVxYeAaBcnM+mqzwvFo5270Tg62RtcEHvBzCq2TGR7w4gtdcNtbS34VTbBgtqZ28M/MOIWH/AEvlJ8run5scuLLL7jNt7Qkmt3nBCEIC6LoQgaEkIGhJNBECaSAgyQhCAumkhA00kIGhAQg0rbCnvLe3Dz0Wlw4Y9shfYPBBAHK5uSPzgukbXwDdY63EgnwC1N0RPRcud1k7+KbxabPszulxc8gOA9wae6bg93yU3BcNEdgN45/Eb26ch3K8mgHVYx09is8uTbo4+KYtnwEXuO5PE6K7SHBZYA6ytKxg3cytcJvFnyX/AG0E4YA73SQrLD4ntOTvMfVKrrGB9tVLpJmlZy9tbjuLWGWRwG8fT7KzpYjkoVIVcU7Ml0Y9uTOTFKj0RKy4I0uCL8r8UNSlcQ0louQDYczbILRzue7KPc2RsZyLXFp8NVs+y1CGmaTi+R3lvFVdPghicZA4ukffLL3SdT81s+EwBkQaOGvXU+q5uLC77eh+rlnhfH7qJqEkLqeUaEk1KAhCEAmki6BoQhEoiaSFAyTWCd0GSEk0AmkhA00kIKjaqHegB/lc0+o+oWoPddb1jMd4JP6SfLP6LnJqFy807eh+W/5rxxCq3Fjh8xc3ePHIDuB19VW4mS99l5kOAG4bW4cPJZadjc8Gq7SAXWwYlVwtAMjwO7UnmABquc0OJuiJNrm2pOV+8cfNTIKt0v8A7XXudNB5LTG+M0yyx8rt747TMklc6I5WGf8Aqz+llBpKxzDY+auYaX3QCvOtw0bueR4Ktn1bykWuGV+8Fs9FUXC0jCjZ4aRqtqgcW/nz9FphXNyza8aUpXgNJOgBuvKF+QWcjAQQcwciO46rdyfVPSUJMhkachew71aYfGQzPUkk+KccbWCwyAXtE8EAtNwRcEaEcExx0nm5POxkhCFdgaEkIGhJO6ATSuhA0JIQRU1iCmoSaaSEGSLrFNBkhJNAJpIQDmggg6HLwK5hiVEY5nsPwm3hwPkuoLUttcPsWzDQ+67r8J8dPALPkx3Nt+DPWWv60uSm1J4KH/FxjJzgDyuLq1qG7zSAqunomjUC47lyvSx3WEtUw6FTaCr4Ma53hb1yXs4tAFwilnG9op6Xi2hMzh8LR/8AR+yr8To5zbfluW8mgD7q6p6kWUn2O8L81b2z3r2pdn3OfIN7gVuUmg6qhwyhLZCVsDWXIVsI5+S9rCndkF7byisdZejHLaVzaezqYSNcx2jmlptycCNfFaP2WY4SySjlcS+B72tJ1cGOLXDwIv0K6FTNs25/Avn3DsVc2rnljO6f4iVzSO+R1j4j1W2M6YZ3t38IVHsxtOyrj4NlaPfZ/wBm82+iu1VBoSTugEIQgEIQgEIQgioSuhQlldO6xTCBoQSuUbYds3s5TDQNa7duHTuzbcahjR+rrdB1hRKzGYYReWVjOrgPkvnzE+0WtqBuvnc1vJnuX6luaoH1hvcm55k3+ZROn0LU9ptCz/NLv6WuI89FRYj22UzB/gxSPPfutHqSuIyVZ5qM+pshp1HEO2iqff2bY4RztvnzP2Wp4n2lVbznM9wuDuk+6bG9i0ZWWpy1RK8ES65geONqIw+PXRzDq08R9irXduNP2XHcIxKSnkEkZz0LTo4cj+ZLqmB49HUxhzDY6OadWnv+65uTDXcd/By76qaY7rKOEXyXqxiYIBWHbs3FlSwX5q7oqY8eaq8PeOK2GkI1W+Dm5ctMxS2K9WtssZakKLNVK7m7qUJc1MpI953dxVJSXkfut8TyC2uniDRYLTCb7U5L49KrbXGxR4fUTHVsZDRze4brG+LiF8+YQ/dZn4k8Trdbh217Ue2qI6KM+5HZ8ttC833GeH6vJaS2aw3V0YxyWr7DsWfDIJInbr25g8DzB5grqeyW3kVWA19mTW/T8LuZafouINqbEKLBiZZKS08einKIj6iQuY7Jdpx3Qyqu8ZAPH6vEfF6rpFHWslYHxODmniD68llZpfb2QhCgCEIQO6SEkEVNYpqEmmkEnOABJ0GaDnfbLtkaanFNC60s994gkFkQ/UQRoSbAeJ4Lg8Lslb7d7RGsrppr3aXFkfL2bSQy3XXxVKMgpTHv7VYPkK8y9YEqFmbpF5ucgrElALJrUgskDW7dktK2TEHRvFwYH9b70diO8LSmrcOyCW2Kt745AfkfUIjboGLUT6d+6TvNP6XcxyPeFAFUTxHmuiYnhzZoy13UHiDwIXO8RpDHJuPFncDweBxHfzCwyw07OPkuUWNDXEWvn0Wx0dS4tF8gtJo6sgq8grDkBdzjo0C5Phy79FWROW2xPqg0fVeVHE6oPuZN4ycO8N5n5LGiwIvIdUZ8oxp/uPxdNOq2SFthYZALfHDftz5cknp70NI2Noa0fcnmSq3bTaxlBRyTPPvAWY3i55/S0eKm1NaI2lzjovnXtH2vdX1dmn/ChJDRwc74nfQeK2c/tT/xb3vfLKbySEuce8/lvBe0c+arGvXo2SyvFanSVHHl+BUzqk75OilSy5Ksvmq51bGNiwvEbHlot1wXaSSBwfE8tPEcHdRoVzOB6u6GvLR14JLv2ix3zZ3tBhns2a0cmmvuO6E6dCtrXzZT1wPHPkVt+znaJLT2Y4+0j/ldq0f6TwS4/wARK7IhVeCbSQ1TbxO97iw2Dhzy4jvCtFRYIQhQId00k1CTC1ftMxv+Fwyd7TZzh7Nn9T8vS62dcn7fsRtFTQ8XPdIR3NaWj5vRDibtQOS9V4t/UvVxUrkXIJSTUAWJCyWJOaBlZAJWS3kGTnWC33sYw4mqfMeDCB4kX9Fz2QrtvZThns4zl8LfMkk/NKR0WorGRRuklcGMaLucTYABck2i7RWzzBjadpp75uf7QSnk9m5mw6d/vDRW/aPWOqHfw0dyI7OLR8TxnY87DguaVAz7uh6eedvE9ypa7eDhmU3W/wBBjlBNPHGyWSMyENF2ndJOg33jK5y8V0qgwtkQswdTqT1JXzuymudbdM7W/URbI7t7C2d+oXYezTbcVTTTVBtUw89ZYxo7+oaHz45ThIj9PDlhJd9N3YxZPlDRdZubZUG0OJCONzibABbenn+2i9rG25jZ7GJ3vvuMvhbxK5BDkFIxrFDU1EkpP6jlfg0X3fv4qK0qIskXWQco+8st9TtD0e7IqC1SHuyKjtVatHvGVNglVcCvaGSyiUsWgk5KVDWc1VxTL1L1pKrpteE4mWkFjrEZhwNiOVl1DZjtFDrMq7DQCUaf7xw6rhkE5BVrTYnlnkfkrdVTuPphjwQCCCDoQbg9CmuM7L7eyU/u/rZ/IdB3tOoQqeNT5R1pNYprNZkuE9vE96+Fv8sP/J37Luq+dO2St9pi0oH+WyNnju7x/wCSkaNDqV6OXnBxWZSrBMlIIuoSLrEjimkgFkFiFkg98MpvaVEbObh5DM+i79sq0RQyO5AfIFcb7P6Lfqi4/CPmf7LueDQWab6cu/goyWnprdFhzzMZHjNxLjfvK59jFJu1MzBluyPz5XJIN7GwDTfxHJdqrN2Ju8fAcyuUbXxhuIT7wvo4jLhGwu1B1O6Pwqld/wCPvOxVxkMa59rboy5jIlo14ZuNyM+in4Lgr4nxysJbID7XeGrSdPrlyPeoOIw/4ZDr3J3eNt4kbxF/9W63T4e4rob4xYjLl5CwCvFv3Za1i3DZ/adtVDnlK3J7f+ze4rm/bFtFusEDDnJ+r+ga+dwPNe1G90Uu+w23bknhu8b91ly7aLGDVVUkx0cbNHJg0+/irS7eZZpAamXLElF1ZV6Apk815NWZUJJ5yKwCJJAiygjJZgrzBTBUJSWOXq16jhyz3laKpjHZKQybmVXhyyEittGl3R1+duCFUxVJ4IVtq6f/2Q=="/>
          <p:cNvSpPr>
            <a:spLocks noChangeAspect="1" noChangeArrowheads="1"/>
          </p:cNvSpPr>
          <p:nvPr/>
        </p:nvSpPr>
        <p:spPr bwMode="auto">
          <a:xfrm>
            <a:off x="215900" y="-733425"/>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0000"/>
              </a:solidFill>
            </a:endParaRPr>
          </a:p>
        </p:txBody>
      </p:sp>
      <p:sp>
        <p:nvSpPr>
          <p:cNvPr id="7172" name="TextBox 3"/>
          <p:cNvSpPr txBox="1">
            <a:spLocks noChangeArrowheads="1"/>
          </p:cNvSpPr>
          <p:nvPr/>
        </p:nvSpPr>
        <p:spPr bwMode="auto">
          <a:xfrm>
            <a:off x="1763688" y="5715"/>
            <a:ext cx="576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hangingPunct="1"/>
            <a:r>
              <a:rPr lang="en-GB" sz="2400" dirty="0">
                <a:solidFill>
                  <a:srgbClr val="01430A"/>
                </a:solidFill>
              </a:rPr>
              <a:t>HA Rent Post 2020</a:t>
            </a:r>
          </a:p>
        </p:txBody>
      </p:sp>
      <p:sp>
        <p:nvSpPr>
          <p:cNvPr id="9223" name="TextBox 4"/>
          <p:cNvSpPr txBox="1">
            <a:spLocks noChangeArrowheads="1"/>
          </p:cNvSpPr>
          <p:nvPr/>
        </p:nvSpPr>
        <p:spPr bwMode="auto">
          <a:xfrm>
            <a:off x="611560" y="3212976"/>
            <a:ext cx="8266824" cy="3528392"/>
          </a:xfrm>
          <a:prstGeom prst="rect">
            <a:avLst/>
          </a:prstGeom>
          <a:noFill/>
          <a:ln>
            <a:solidFill>
              <a:schemeClr val="tx1"/>
            </a:solidFill>
          </a:ln>
          <a:extLst/>
        </p:spPr>
        <p:txBody>
          <a:bodyPr/>
          <a:lstStyle>
            <a:lvl1pPr eaLnBrk="0" hangingPunct="0">
              <a:defRPr sz="1000">
                <a:solidFill>
                  <a:schemeClr val="tx1"/>
                </a:solidFill>
                <a:latin typeface="Arial" charset="0"/>
                <a:cs typeface="Arial" charset="0"/>
              </a:defRPr>
            </a:lvl1pPr>
            <a:lvl2pPr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marL="285750" indent="-285750" eaLnBrk="1" hangingPunct="1">
              <a:buFont typeface="Arial" pitchFamily="34" charset="0"/>
              <a:buChar char="•"/>
              <a:defRPr/>
            </a:pPr>
            <a:r>
              <a:rPr lang="en-GB" sz="2000" dirty="0">
                <a:solidFill>
                  <a:srgbClr val="01430A"/>
                </a:solidFill>
              </a:rPr>
              <a:t>Business plans typically assume CPI flat or CPI + 1% post 2020</a:t>
            </a:r>
          </a:p>
          <a:p>
            <a:pPr marL="285750" indent="-285750" eaLnBrk="1" hangingPunct="1">
              <a:buFont typeface="Arial" pitchFamily="34" charset="0"/>
              <a:buChar char="•"/>
              <a:defRPr/>
            </a:pPr>
            <a:r>
              <a:rPr lang="en-GB" sz="2000" dirty="0">
                <a:solidFill>
                  <a:srgbClr val="01430A"/>
                </a:solidFill>
              </a:rPr>
              <a:t>Stress tests for developing HAs go further but high correlation between strong operating margins and ability to survive heavy stress assumptions!</a:t>
            </a:r>
          </a:p>
          <a:p>
            <a:pPr marL="285750" indent="-285750" eaLnBrk="1" hangingPunct="1">
              <a:buFont typeface="Arial" pitchFamily="34" charset="0"/>
              <a:buChar char="•"/>
              <a:defRPr/>
            </a:pPr>
            <a:r>
              <a:rPr lang="en-GB" sz="2000" dirty="0">
                <a:solidFill>
                  <a:srgbClr val="01430A"/>
                </a:solidFill>
              </a:rPr>
              <a:t>Wide spectrum of approaches to cost savings</a:t>
            </a:r>
          </a:p>
          <a:p>
            <a:pPr marL="285750" indent="-285750" eaLnBrk="1" hangingPunct="1">
              <a:buFont typeface="Arial" pitchFamily="34" charset="0"/>
              <a:buChar char="•"/>
              <a:defRPr/>
            </a:pPr>
            <a:r>
              <a:rPr lang="en-GB" sz="2000" dirty="0">
                <a:solidFill>
                  <a:srgbClr val="01430A"/>
                </a:solidFill>
              </a:rPr>
              <a:t>Most HAs forecast lower operating margins by 2020</a:t>
            </a:r>
          </a:p>
          <a:p>
            <a:pPr marL="285750" indent="-285750" eaLnBrk="1" hangingPunct="1">
              <a:buFont typeface="Arial" pitchFamily="34" charset="0"/>
              <a:buChar char="•"/>
              <a:defRPr/>
            </a:pPr>
            <a:r>
              <a:rPr lang="en-GB" sz="2000" dirty="0">
                <a:solidFill>
                  <a:srgbClr val="01430A"/>
                </a:solidFill>
              </a:rPr>
              <a:t>LHA indexing freeze and potential capping from 2019 could have a material impact: particularly in areas of limited demand and for supported housing</a:t>
            </a:r>
          </a:p>
          <a:p>
            <a:pPr marL="285750" indent="-285750" eaLnBrk="1" hangingPunct="1">
              <a:buFont typeface="Arial" pitchFamily="34" charset="0"/>
              <a:buChar char="•"/>
              <a:defRPr/>
            </a:pPr>
            <a:r>
              <a:rPr lang="en-GB" sz="2000" dirty="0">
                <a:solidFill>
                  <a:srgbClr val="01430A"/>
                </a:solidFill>
              </a:rPr>
              <a:t>To date DWP holding firm on Welfare cuts</a:t>
            </a:r>
          </a:p>
          <a:p>
            <a:pPr marL="285750" indent="-285750" eaLnBrk="1" hangingPunct="1">
              <a:buFont typeface="Arial" pitchFamily="34" charset="0"/>
              <a:buChar char="•"/>
              <a:defRPr/>
            </a:pPr>
            <a:r>
              <a:rPr lang="en-GB" sz="2000" dirty="0">
                <a:solidFill>
                  <a:srgbClr val="01430A"/>
                </a:solidFill>
              </a:rPr>
              <a:t>Significant uncertainty until Green Paper publication, post Gen. </a:t>
            </a:r>
            <a:r>
              <a:rPr lang="en-GB" sz="2000" dirty="0" err="1">
                <a:solidFill>
                  <a:srgbClr val="01430A"/>
                </a:solidFill>
              </a:rPr>
              <a:t>Elcn</a:t>
            </a:r>
            <a:r>
              <a:rPr lang="en-GB" sz="2000" dirty="0">
                <a:solidFill>
                  <a:srgbClr val="01430A"/>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751824"/>
            <a:ext cx="4680520" cy="239532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86" y="751824"/>
            <a:ext cx="3853126" cy="2408204"/>
          </a:xfrm>
          <a:prstGeom prst="rect">
            <a:avLst/>
          </a:prstGeom>
        </p:spPr>
      </p:pic>
      <p:sp>
        <p:nvSpPr>
          <p:cNvPr id="2" name="Slide Number Placeholder 1"/>
          <p:cNvSpPr>
            <a:spLocks noGrp="1"/>
          </p:cNvSpPr>
          <p:nvPr>
            <p:ph type="sldNum" sz="quarter" idx="12"/>
          </p:nvPr>
        </p:nvSpPr>
        <p:spPr/>
        <p:txBody>
          <a:bodyPr/>
          <a:lstStyle/>
          <a:p>
            <a:pPr>
              <a:defRPr/>
            </a:pPr>
            <a:fld id="{3F59924A-0AB8-4FE4-8EC0-4D84FB19C847}" type="slidenum">
              <a:rPr lang="en-GB" smtClean="0"/>
              <a:pPr>
                <a:defRPr/>
              </a:pPr>
              <a:t>29</a:t>
            </a:fld>
            <a:endParaRPr lang="en-GB" dirty="0"/>
          </a:p>
        </p:txBody>
      </p:sp>
    </p:spTree>
    <p:extLst>
      <p:ext uri="{BB962C8B-B14F-4D97-AF65-F5344CB8AC3E}">
        <p14:creationId xmlns:p14="http://schemas.microsoft.com/office/powerpoint/2010/main" val="150241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35696" y="548680"/>
            <a:ext cx="5419725" cy="622300"/>
          </a:xfrm>
          <a:prstGeom prst="rect">
            <a:avLst/>
          </a:prstGeom>
        </p:spPr>
        <p:txBody>
          <a:bodyPr anchor="b"/>
          <a:lstStyle>
            <a:lvl1pPr algn="ctr" rtl="0" eaLnBrk="0" fontAlgn="base" hangingPunct="0">
              <a:spcBef>
                <a:spcPct val="0"/>
              </a:spcBef>
              <a:spcAft>
                <a:spcPct val="0"/>
              </a:spcAft>
              <a:defRPr sz="4400">
                <a:solidFill>
                  <a:srgbClr val="326E46"/>
                </a:solidFill>
                <a:latin typeface="+mj-lt"/>
                <a:ea typeface="+mj-ea"/>
                <a:cs typeface="+mj-cs"/>
              </a:defRPr>
            </a:lvl1pPr>
            <a:lvl2pPr algn="ctr" rtl="0" eaLnBrk="0" fontAlgn="base" hangingPunct="0">
              <a:spcBef>
                <a:spcPct val="0"/>
              </a:spcBef>
              <a:spcAft>
                <a:spcPct val="0"/>
              </a:spcAft>
              <a:defRPr sz="4400">
                <a:solidFill>
                  <a:srgbClr val="326E46"/>
                </a:solidFill>
                <a:latin typeface="Arial" charset="0"/>
              </a:defRPr>
            </a:lvl2pPr>
            <a:lvl3pPr algn="ctr" rtl="0" eaLnBrk="0" fontAlgn="base" hangingPunct="0">
              <a:spcBef>
                <a:spcPct val="0"/>
              </a:spcBef>
              <a:spcAft>
                <a:spcPct val="0"/>
              </a:spcAft>
              <a:defRPr sz="4400">
                <a:solidFill>
                  <a:srgbClr val="326E46"/>
                </a:solidFill>
                <a:latin typeface="Arial" charset="0"/>
              </a:defRPr>
            </a:lvl3pPr>
            <a:lvl4pPr algn="ctr" rtl="0" eaLnBrk="0" fontAlgn="base" hangingPunct="0">
              <a:spcBef>
                <a:spcPct val="0"/>
              </a:spcBef>
              <a:spcAft>
                <a:spcPct val="0"/>
              </a:spcAft>
              <a:defRPr sz="4400">
                <a:solidFill>
                  <a:srgbClr val="326E46"/>
                </a:solidFill>
                <a:latin typeface="Arial" charset="0"/>
              </a:defRPr>
            </a:lvl4pPr>
            <a:lvl5pPr algn="ctr" rtl="0" eaLnBrk="0" fontAlgn="base" hangingPunct="0">
              <a:spcBef>
                <a:spcPct val="0"/>
              </a:spcBef>
              <a:spcAft>
                <a:spcPct val="0"/>
              </a:spcAft>
              <a:defRPr sz="4400">
                <a:solidFill>
                  <a:srgbClr val="326E46"/>
                </a:solidFill>
                <a:latin typeface="Arial" charset="0"/>
              </a:defRPr>
            </a:lvl5pPr>
            <a:lvl6pPr marL="457200" algn="ctr" rtl="0" fontAlgn="base">
              <a:spcBef>
                <a:spcPct val="0"/>
              </a:spcBef>
              <a:spcAft>
                <a:spcPct val="0"/>
              </a:spcAft>
              <a:defRPr sz="4400">
                <a:solidFill>
                  <a:srgbClr val="326E46"/>
                </a:solidFill>
                <a:latin typeface="Arial" charset="0"/>
              </a:defRPr>
            </a:lvl6pPr>
            <a:lvl7pPr marL="914400" algn="ctr" rtl="0" fontAlgn="base">
              <a:spcBef>
                <a:spcPct val="0"/>
              </a:spcBef>
              <a:spcAft>
                <a:spcPct val="0"/>
              </a:spcAft>
              <a:defRPr sz="4400">
                <a:solidFill>
                  <a:srgbClr val="326E46"/>
                </a:solidFill>
                <a:latin typeface="Arial" charset="0"/>
              </a:defRPr>
            </a:lvl7pPr>
            <a:lvl8pPr marL="1371600" algn="ctr" rtl="0" fontAlgn="base">
              <a:spcBef>
                <a:spcPct val="0"/>
              </a:spcBef>
              <a:spcAft>
                <a:spcPct val="0"/>
              </a:spcAft>
              <a:defRPr sz="4400">
                <a:solidFill>
                  <a:srgbClr val="326E46"/>
                </a:solidFill>
                <a:latin typeface="Arial" charset="0"/>
              </a:defRPr>
            </a:lvl8pPr>
            <a:lvl9pPr marL="1828800" algn="ctr" rtl="0" fontAlgn="base">
              <a:spcBef>
                <a:spcPct val="0"/>
              </a:spcBef>
              <a:spcAft>
                <a:spcPct val="0"/>
              </a:spcAft>
              <a:defRPr sz="4400">
                <a:solidFill>
                  <a:srgbClr val="326E46"/>
                </a:solidFill>
                <a:latin typeface="Arial" charset="0"/>
              </a:defRPr>
            </a:lvl9pPr>
          </a:lstStyle>
          <a:p>
            <a:r>
              <a:rPr lang="en-GB" sz="2400" kern="0" dirty="0">
                <a:solidFill>
                  <a:srgbClr val="01430A"/>
                </a:solidFill>
                <a:cs typeface="Arial" charset="0"/>
              </a:rPr>
              <a:t>Five Year Financial Record</a:t>
            </a:r>
          </a:p>
        </p:txBody>
      </p:sp>
      <p:graphicFrame>
        <p:nvGraphicFramePr>
          <p:cNvPr id="4" name="Group 110"/>
          <p:cNvGraphicFramePr>
            <a:graphicFrameLocks noGrp="1"/>
          </p:cNvGraphicFramePr>
          <p:nvPr>
            <p:extLst>
              <p:ext uri="{D42A27DB-BD31-4B8C-83A1-F6EECF244321}">
                <p14:modId xmlns:p14="http://schemas.microsoft.com/office/powerpoint/2010/main" val="1398308544"/>
              </p:ext>
            </p:extLst>
          </p:nvPr>
        </p:nvGraphicFramePr>
        <p:xfrm>
          <a:off x="827584" y="1700808"/>
          <a:ext cx="7920881" cy="4464498"/>
        </p:xfrm>
        <a:graphic>
          <a:graphicData uri="http://schemas.openxmlformats.org/drawingml/2006/table">
            <a:tbl>
              <a:tblPr/>
              <a:tblGrid>
                <a:gridCol w="309634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936105">
                  <a:extLst>
                    <a:ext uri="{9D8B030D-6E8A-4147-A177-3AD203B41FA5}">
                      <a16:colId xmlns:a16="http://schemas.microsoft.com/office/drawing/2014/main" val="20005"/>
                    </a:ext>
                  </a:extLst>
                </a:gridCol>
              </a:tblGrid>
              <a:tr h="5905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charset="0"/>
                          <a:cs typeface="Arial" charset="0"/>
                        </a:rPr>
                        <a:t>£000’s</a:t>
                      </a:r>
                    </a:p>
                  </a:txBody>
                  <a:tcPr marL="90000" marR="90000" marT="90000" marB="90000" anchor="b" horzOverflow="overflow">
                    <a:lnL>
                      <a:noFill/>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charset="0"/>
                          <a:cs typeface="Arial" charset="0"/>
                        </a:rPr>
                        <a:t>2013</a:t>
                      </a:r>
                    </a:p>
                  </a:txBody>
                  <a:tcPr marL="90000" marR="90000" marT="90000" marB="90000" anchor="b"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charset="0"/>
                          <a:cs typeface="Arial" charset="0"/>
                        </a:rPr>
                        <a:t>2014</a:t>
                      </a:r>
                    </a:p>
                  </a:txBody>
                  <a:tcPr marL="90000" marR="90000" marT="90000" marB="90000" anchor="b"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charset="0"/>
                          <a:cs typeface="Arial" charset="0"/>
                        </a:rPr>
                        <a:t>2015</a:t>
                      </a:r>
                    </a:p>
                  </a:txBody>
                  <a:tcPr marL="90000" marR="90000" marT="90000" marB="90000" anchor="b"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charset="0"/>
                          <a:cs typeface="Arial" charset="0"/>
                        </a:rPr>
                        <a:t>2016</a:t>
                      </a:r>
                    </a:p>
                  </a:txBody>
                  <a:tcPr marL="90000" marR="90000" marT="90000" marB="90000" anchor="b"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Arial" charset="0"/>
                          <a:cs typeface="Arial" charset="0"/>
                        </a:rPr>
                        <a:t>2017 </a:t>
                      </a:r>
                      <a:r>
                        <a:rPr kumimoji="0" lang="en-GB" sz="1050" b="1" i="0" u="none" strike="noStrike" cap="none" normalizeH="0" baseline="0" dirty="0">
                          <a:ln>
                            <a:noFill/>
                          </a:ln>
                          <a:solidFill>
                            <a:srgbClr val="FFFFFF"/>
                          </a:solidFill>
                          <a:effectLst/>
                          <a:latin typeface="Arial" charset="0"/>
                          <a:cs typeface="Arial" charset="0"/>
                        </a:rPr>
                        <a:t>(unaudited)</a:t>
                      </a:r>
                      <a:endParaRPr kumimoji="0" lang="en-GB" sz="1600" b="1" i="0" u="none" strike="noStrike" cap="none" normalizeH="0" baseline="0" dirty="0">
                        <a:ln>
                          <a:noFill/>
                        </a:ln>
                        <a:solidFill>
                          <a:srgbClr val="FFFFFF"/>
                        </a:solidFill>
                        <a:effectLst/>
                        <a:latin typeface="Arial" charset="0"/>
                        <a:cs typeface="Arial" charset="0"/>
                      </a:endParaRPr>
                    </a:p>
                  </a:txBody>
                  <a:tcPr marL="90000" marR="90000" marT="90000" marB="90000" anchor="b" horzOverflow="overflow">
                    <a:lnL w="9525" cap="flat" cmpd="sng" algn="ctr">
                      <a:solidFill>
                        <a:schemeClr val="bg1"/>
                      </a:solidFill>
                      <a:prstDash val="solid"/>
                      <a:round/>
                      <a:headEnd type="none" w="med" len="med"/>
                      <a:tailEnd type="none" w="med" len="med"/>
                    </a:lnL>
                    <a:lnR>
                      <a:noFill/>
                    </a:lnR>
                    <a:lnT cap="flat">
                      <a:noFill/>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extLst>
                  <a:ext uri="{0D108BD9-81ED-4DB2-BD59-A6C34878D82A}">
                    <a16:rowId xmlns:a16="http://schemas.microsoft.com/office/drawing/2014/main" val="10000"/>
                  </a:ext>
                </a:extLst>
              </a:tr>
              <a:tr h="5905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Total Revenues</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4,195</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8,316</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8,344</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algn="r"/>
                      <a:r>
                        <a:rPr lang="en-GB" sz="1600" dirty="0"/>
                        <a:t>8,422</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algn="r"/>
                      <a:r>
                        <a:rPr lang="en-GB" sz="1600" dirty="0"/>
                        <a:t>10,312</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5905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Total Costs</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2,341</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3,662</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3,201</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r"/>
                      <a:r>
                        <a:rPr lang="en-GB" sz="1600" dirty="0"/>
                        <a:t>4,301</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r"/>
                      <a:r>
                        <a:rPr lang="en-GB" sz="1600" dirty="0"/>
                        <a:t>4,176</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905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Surplus after tax</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1,410</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3,572</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4,062</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algn="r"/>
                      <a:r>
                        <a:rPr lang="en-GB" sz="1600" dirty="0"/>
                        <a:t>3,289</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algn="r"/>
                      <a:r>
                        <a:rPr lang="en-GB" sz="1600" dirty="0"/>
                        <a:t>4,916</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r h="700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Group Accum. Reserves</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12,993</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16,565</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20,627</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r"/>
                      <a:r>
                        <a:rPr lang="en-GB" sz="1600" dirty="0"/>
                        <a:t>23,916</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r"/>
                      <a:r>
                        <a:rPr lang="en-GB" sz="1600" dirty="0"/>
                        <a:t>28,832</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00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Group Loans Outstanding</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3,124m</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3,368m</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4,155m</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algn="r"/>
                      <a:r>
                        <a:rPr lang="en-GB" sz="1600" dirty="0"/>
                        <a:t>5,087m</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algn="r"/>
                      <a:r>
                        <a:rPr lang="en-GB" sz="1600" dirty="0"/>
                        <a:t>5,885m</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r h="700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THFC Limited Reserves</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cap="flat">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8,861</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cap="flat">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12,248</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cap="flat">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14,238</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cap="flat">
                      <a:noFill/>
                    </a:lnB>
                    <a:lnTlToBr>
                      <a:noFill/>
                    </a:lnTlToBr>
                    <a:lnBlToTr>
                      <a:noFill/>
                    </a:lnBlToTr>
                    <a:solidFill>
                      <a:schemeClr val="bg1"/>
                    </a:solidFill>
                  </a:tcPr>
                </a:tc>
                <a:tc>
                  <a:txBody>
                    <a:bodyPr/>
                    <a:lstStyle/>
                    <a:p>
                      <a:pPr algn="r"/>
                      <a:r>
                        <a:rPr lang="en-GB" sz="1600" dirty="0"/>
                        <a:t>14,986</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cap="flat">
                      <a:noFill/>
                    </a:lnB>
                    <a:lnTlToBr>
                      <a:noFill/>
                    </a:lnTlToBr>
                    <a:lnBlToTr>
                      <a:noFill/>
                    </a:lnBlToTr>
                    <a:solidFill>
                      <a:schemeClr val="bg1"/>
                    </a:solidFill>
                  </a:tcPr>
                </a:tc>
                <a:tc>
                  <a:txBody>
                    <a:bodyPr/>
                    <a:lstStyle/>
                    <a:p>
                      <a:pPr algn="r"/>
                      <a:r>
                        <a:rPr lang="en-GB" sz="1600" dirty="0"/>
                        <a:t>17,666</a:t>
                      </a:r>
                    </a:p>
                  </a:txBody>
                  <a:tcPr marL="90000" marR="90000" marT="90000" marB="90000" horzOverflow="overflow">
                    <a:lnL>
                      <a:noFill/>
                    </a:lnL>
                    <a:lnR>
                      <a:noFill/>
                    </a:lnR>
                    <a:lnT w="9525" cap="flat" cmpd="sng" algn="ctr">
                      <a:solidFill>
                        <a:schemeClr val="bg1"/>
                      </a:solidFill>
                      <a:prstDash val="solid"/>
                      <a:round/>
                      <a:headEnd type="none" w="med" len="med"/>
                      <a:tailEnd type="none" w="med" len="med"/>
                    </a:lnT>
                    <a:lnB cap="flat">
                      <a:noFill/>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2"/>
          </p:nvPr>
        </p:nvSpPr>
        <p:spPr/>
        <p:txBody>
          <a:bodyPr/>
          <a:lstStyle/>
          <a:p>
            <a:pPr>
              <a:defRPr/>
            </a:pPr>
            <a:fld id="{617494CC-6894-4A35-89A2-7F4BC26E4579}" type="slidenum">
              <a:rPr lang="en-GB" smtClean="0"/>
              <a:pPr>
                <a:defRPr/>
              </a:pPr>
              <a:t>3</a:t>
            </a:fld>
            <a:endParaRPr lang="en-GB" dirty="0"/>
          </a:p>
        </p:txBody>
      </p:sp>
    </p:spTree>
    <p:extLst>
      <p:ext uri="{BB962C8B-B14F-4D97-AF65-F5344CB8AC3E}">
        <p14:creationId xmlns:p14="http://schemas.microsoft.com/office/powerpoint/2010/main" val="3971252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0" y="183122"/>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dirty="0">
                <a:solidFill>
                  <a:srgbClr val="01430A"/>
                </a:solidFill>
                <a:latin typeface="+mn-lt"/>
              </a:rPr>
              <a:t>English Housing Starts</a:t>
            </a:r>
          </a:p>
        </p:txBody>
      </p:sp>
      <p:graphicFrame>
        <p:nvGraphicFramePr>
          <p:cNvPr id="10" name="Chart 9"/>
          <p:cNvGraphicFramePr>
            <a:graphicFrameLocks/>
          </p:cNvGraphicFramePr>
          <p:nvPr>
            <p:extLst/>
          </p:nvPr>
        </p:nvGraphicFramePr>
        <p:xfrm>
          <a:off x="683568" y="921768"/>
          <a:ext cx="8280920" cy="509952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bwMode="auto">
          <a:xfrm>
            <a:off x="1619672" y="2204864"/>
            <a:ext cx="5832648" cy="0"/>
          </a:xfrm>
          <a:prstGeom prst="line">
            <a:avLst/>
          </a:prstGeom>
          <a:solidFill>
            <a:schemeClr val="accent1"/>
          </a:solidFill>
          <a:ln w="31750" cap="flat" cmpd="sng" algn="ctr">
            <a:solidFill>
              <a:srgbClr val="002060"/>
            </a:solidFill>
            <a:prstDash val="dash"/>
            <a:round/>
            <a:headEnd type="none" w="med" len="med"/>
            <a:tailEnd type="none" w="med" len="med"/>
          </a:ln>
          <a:effectLst/>
        </p:spPr>
      </p:cxnSp>
      <p:sp>
        <p:nvSpPr>
          <p:cNvPr id="12" name="TextBox 11"/>
          <p:cNvSpPr txBox="1"/>
          <p:nvPr/>
        </p:nvSpPr>
        <p:spPr>
          <a:xfrm>
            <a:off x="611560" y="6093296"/>
            <a:ext cx="8064896" cy="646331"/>
          </a:xfrm>
          <a:prstGeom prst="rect">
            <a:avLst/>
          </a:prstGeom>
          <a:solidFill>
            <a:srgbClr val="FF9966"/>
          </a:solidFill>
        </p:spPr>
        <p:txBody>
          <a:bodyPr wrap="square" rtlCol="0">
            <a:spAutoFit/>
          </a:bodyPr>
          <a:lstStyle/>
          <a:p>
            <a:r>
              <a:rPr lang="en-GB" dirty="0"/>
              <a:t>“</a:t>
            </a:r>
            <a:r>
              <a:rPr lang="en-GB" sz="1200" i="1" dirty="0"/>
              <a:t>On the subject of housing, the British are experts. Most people either own one or want to. And  demand usually grows by 200,000 units per year; each year only about 150,000 are built. Steadily rising house prices are the result of this mismatch”.  FT Lex 23 August 2016</a:t>
            </a:r>
          </a:p>
        </p:txBody>
      </p:sp>
      <p:sp>
        <p:nvSpPr>
          <p:cNvPr id="13" name="Explosion 2 12"/>
          <p:cNvSpPr/>
          <p:nvPr/>
        </p:nvSpPr>
        <p:spPr bwMode="auto">
          <a:xfrm>
            <a:off x="7164288" y="4461250"/>
            <a:ext cx="1944216" cy="1272006"/>
          </a:xfrm>
          <a:prstGeom prst="irregularSeal2">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GB" sz="1200" dirty="0"/>
          </a:p>
          <a:p>
            <a:pPr marL="0" marR="0" indent="0" algn="ctr" defTabSz="914400" rtl="0" eaLnBrk="1" fontAlgn="base" latinLnBrk="0" hangingPunct="1">
              <a:lnSpc>
                <a:spcPct val="100000"/>
              </a:lnSpc>
              <a:spcBef>
                <a:spcPct val="0"/>
              </a:spcBef>
              <a:spcAft>
                <a:spcPct val="0"/>
              </a:spcAft>
              <a:buClrTx/>
              <a:buSzTx/>
              <a:buFontTx/>
              <a:buNone/>
              <a:tabLst/>
            </a:pPr>
            <a:r>
              <a:rPr lang="en-GB" sz="1200" dirty="0"/>
              <a:t>HA starts don’t </a:t>
            </a:r>
          </a:p>
          <a:p>
            <a:pPr marL="0" marR="0" indent="0" algn="ctr" defTabSz="914400" rtl="0" eaLnBrk="1" fontAlgn="base" latinLnBrk="0" hangingPunct="1">
              <a:lnSpc>
                <a:spcPct val="100000"/>
              </a:lnSpc>
              <a:spcBef>
                <a:spcPct val="0"/>
              </a:spcBef>
              <a:spcAft>
                <a:spcPct val="0"/>
              </a:spcAft>
              <a:buClrTx/>
              <a:buSzTx/>
              <a:buFontTx/>
              <a:buNone/>
              <a:tabLst/>
            </a:pPr>
            <a:r>
              <a:rPr lang="en-GB" sz="1200" dirty="0"/>
              <a:t>Reflect all S106</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pPr>
              <a:defRPr/>
            </a:pPr>
            <a:fld id="{617494CC-6894-4A35-89A2-7F4BC26E4579}" type="slidenum">
              <a:rPr lang="en-GB" smtClean="0"/>
              <a:pPr>
                <a:defRPr/>
              </a:pPr>
              <a:t>30</a:t>
            </a:fld>
            <a:endParaRPr lang="en-GB" dirty="0"/>
          </a:p>
        </p:txBody>
      </p:sp>
    </p:spTree>
    <p:extLst>
      <p:ext uri="{BB962C8B-B14F-4D97-AF65-F5344CB8AC3E}">
        <p14:creationId xmlns:p14="http://schemas.microsoft.com/office/powerpoint/2010/main" val="3221153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332086" y="-171400"/>
            <a:ext cx="6336258" cy="1221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326E46"/>
                </a:solidFill>
                <a:latin typeface="+mj-lt"/>
                <a:ea typeface="+mj-ea"/>
                <a:cs typeface="+mj-cs"/>
              </a:defRPr>
            </a:lvl1pPr>
            <a:lvl2pPr algn="ctr" rtl="0" eaLnBrk="0" fontAlgn="base" hangingPunct="0">
              <a:spcBef>
                <a:spcPct val="0"/>
              </a:spcBef>
              <a:spcAft>
                <a:spcPct val="0"/>
              </a:spcAft>
              <a:defRPr sz="4400">
                <a:solidFill>
                  <a:srgbClr val="326E46"/>
                </a:solidFill>
                <a:latin typeface="Arial" charset="0"/>
              </a:defRPr>
            </a:lvl2pPr>
            <a:lvl3pPr algn="ctr" rtl="0" eaLnBrk="0" fontAlgn="base" hangingPunct="0">
              <a:spcBef>
                <a:spcPct val="0"/>
              </a:spcBef>
              <a:spcAft>
                <a:spcPct val="0"/>
              </a:spcAft>
              <a:defRPr sz="4400">
                <a:solidFill>
                  <a:srgbClr val="326E46"/>
                </a:solidFill>
                <a:latin typeface="Arial" charset="0"/>
              </a:defRPr>
            </a:lvl3pPr>
            <a:lvl4pPr algn="ctr" rtl="0" eaLnBrk="0" fontAlgn="base" hangingPunct="0">
              <a:spcBef>
                <a:spcPct val="0"/>
              </a:spcBef>
              <a:spcAft>
                <a:spcPct val="0"/>
              </a:spcAft>
              <a:defRPr sz="4400">
                <a:solidFill>
                  <a:srgbClr val="326E46"/>
                </a:solidFill>
                <a:latin typeface="Arial" charset="0"/>
              </a:defRPr>
            </a:lvl4pPr>
            <a:lvl5pPr algn="ctr" rtl="0" eaLnBrk="0" fontAlgn="base" hangingPunct="0">
              <a:spcBef>
                <a:spcPct val="0"/>
              </a:spcBef>
              <a:spcAft>
                <a:spcPct val="0"/>
              </a:spcAft>
              <a:defRPr sz="4400">
                <a:solidFill>
                  <a:srgbClr val="326E46"/>
                </a:solidFill>
                <a:latin typeface="Arial" charset="0"/>
              </a:defRPr>
            </a:lvl5pPr>
            <a:lvl6pPr marL="457200" algn="ctr" rtl="0" fontAlgn="base">
              <a:spcBef>
                <a:spcPct val="0"/>
              </a:spcBef>
              <a:spcAft>
                <a:spcPct val="0"/>
              </a:spcAft>
              <a:defRPr sz="4400">
                <a:solidFill>
                  <a:srgbClr val="326E46"/>
                </a:solidFill>
                <a:latin typeface="Arial" charset="0"/>
              </a:defRPr>
            </a:lvl6pPr>
            <a:lvl7pPr marL="914400" algn="ctr" rtl="0" fontAlgn="base">
              <a:spcBef>
                <a:spcPct val="0"/>
              </a:spcBef>
              <a:spcAft>
                <a:spcPct val="0"/>
              </a:spcAft>
              <a:defRPr sz="4400">
                <a:solidFill>
                  <a:srgbClr val="326E46"/>
                </a:solidFill>
                <a:latin typeface="Arial" charset="0"/>
              </a:defRPr>
            </a:lvl7pPr>
            <a:lvl8pPr marL="1371600" algn="ctr" rtl="0" fontAlgn="base">
              <a:spcBef>
                <a:spcPct val="0"/>
              </a:spcBef>
              <a:spcAft>
                <a:spcPct val="0"/>
              </a:spcAft>
              <a:defRPr sz="4400">
                <a:solidFill>
                  <a:srgbClr val="326E46"/>
                </a:solidFill>
                <a:latin typeface="Arial" charset="0"/>
              </a:defRPr>
            </a:lvl8pPr>
            <a:lvl9pPr marL="1828800" algn="ctr" rtl="0" fontAlgn="base">
              <a:spcBef>
                <a:spcPct val="0"/>
              </a:spcBef>
              <a:spcAft>
                <a:spcPct val="0"/>
              </a:spcAft>
              <a:defRPr sz="4400">
                <a:solidFill>
                  <a:srgbClr val="326E46"/>
                </a:solidFill>
                <a:latin typeface="Arial" charset="0"/>
              </a:defRPr>
            </a:lvl9pPr>
          </a:lstStyle>
          <a:p>
            <a:r>
              <a:rPr lang="en-GB" sz="2400" kern="0" dirty="0">
                <a:solidFill>
                  <a:srgbClr val="01430A"/>
                </a:solidFill>
                <a:latin typeface="+mn-lt"/>
              </a:rPr>
              <a:t>Volume builder fact file</a:t>
            </a:r>
          </a:p>
        </p:txBody>
      </p:sp>
      <p:sp>
        <p:nvSpPr>
          <p:cNvPr id="4" name="TextBox 3"/>
          <p:cNvSpPr txBox="1"/>
          <p:nvPr/>
        </p:nvSpPr>
        <p:spPr>
          <a:xfrm>
            <a:off x="683569" y="847740"/>
            <a:ext cx="7992887" cy="3477875"/>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GB" sz="2000" dirty="0">
                <a:solidFill>
                  <a:srgbClr val="01430A"/>
                </a:solidFill>
              </a:rPr>
              <a:t>Top eight volume housebuilders delivered at least 54% (circa 65,000) all housing completions in 2015</a:t>
            </a:r>
          </a:p>
          <a:p>
            <a:pPr marL="171450" indent="-171450">
              <a:buFont typeface="Arial" panose="020B0604020202020204" pitchFamily="34" charset="0"/>
              <a:buChar char="•"/>
            </a:pPr>
            <a:r>
              <a:rPr lang="en-GB" sz="2000" dirty="0">
                <a:solidFill>
                  <a:srgbClr val="01430A"/>
                </a:solidFill>
              </a:rPr>
              <a:t>Operating margin of top builders at 17.6% is nearly at cross cycle peak (17.8%)</a:t>
            </a:r>
          </a:p>
          <a:p>
            <a:pPr marL="171450" indent="-171450">
              <a:buFont typeface="Arial" panose="020B0604020202020204" pitchFamily="34" charset="0"/>
              <a:buChar char="•"/>
            </a:pPr>
            <a:r>
              <a:rPr lang="en-GB" sz="2000" dirty="0">
                <a:solidFill>
                  <a:srgbClr val="01430A"/>
                </a:solidFill>
              </a:rPr>
              <a:t>Post tax </a:t>
            </a:r>
            <a:r>
              <a:rPr lang="en-GB" sz="2000" dirty="0" err="1">
                <a:solidFill>
                  <a:srgbClr val="01430A"/>
                </a:solidFill>
              </a:rPr>
              <a:t>RoE</a:t>
            </a:r>
            <a:r>
              <a:rPr lang="en-GB" sz="2000" dirty="0">
                <a:solidFill>
                  <a:srgbClr val="01430A"/>
                </a:solidFill>
              </a:rPr>
              <a:t> at 19.5% is close to 21.6% peak</a:t>
            </a:r>
          </a:p>
          <a:p>
            <a:pPr marL="171450" indent="-171450">
              <a:buFont typeface="Arial" panose="020B0604020202020204" pitchFamily="34" charset="0"/>
              <a:buChar char="•"/>
            </a:pPr>
            <a:r>
              <a:rPr lang="en-GB" sz="2000" dirty="0">
                <a:solidFill>
                  <a:srgbClr val="01430A"/>
                </a:solidFill>
              </a:rPr>
              <a:t>69% of smaller housebuilders currently quote access to land as their biggest barrier to growth</a:t>
            </a:r>
          </a:p>
          <a:p>
            <a:pPr marL="171450" indent="-171450">
              <a:buFont typeface="Arial" panose="020B0604020202020204" pitchFamily="34" charset="0"/>
              <a:buChar char="•"/>
            </a:pPr>
            <a:r>
              <a:rPr lang="en-GB" sz="2000" dirty="0">
                <a:solidFill>
                  <a:srgbClr val="01430A"/>
                </a:solidFill>
              </a:rPr>
              <a:t>NPPF is working (permissions at 275k in 2016 have more than doubled in 4 years)</a:t>
            </a:r>
          </a:p>
          <a:p>
            <a:pPr marL="171450" indent="-171450">
              <a:buFont typeface="Arial" panose="020B0604020202020204" pitchFamily="34" charset="0"/>
              <a:buChar char="•"/>
            </a:pPr>
            <a:r>
              <a:rPr lang="en-GB" sz="2000" dirty="0">
                <a:solidFill>
                  <a:srgbClr val="01430A"/>
                </a:solidFill>
              </a:rPr>
              <a:t>Farmer review on skills shortages in the next 5 years quotes 700,000 retiring skilled building trades, and 25,000 apprentices</a:t>
            </a:r>
          </a:p>
        </p:txBody>
      </p:sp>
      <p:graphicFrame>
        <p:nvGraphicFramePr>
          <p:cNvPr id="3" name="Table 2"/>
          <p:cNvGraphicFramePr>
            <a:graphicFrameLocks noGrp="1"/>
          </p:cNvGraphicFramePr>
          <p:nvPr>
            <p:extLst/>
          </p:nvPr>
        </p:nvGraphicFramePr>
        <p:xfrm>
          <a:off x="683569" y="4543003"/>
          <a:ext cx="7992886" cy="1924050"/>
        </p:xfrm>
        <a:graphic>
          <a:graphicData uri="http://schemas.openxmlformats.org/drawingml/2006/table">
            <a:tbl>
              <a:tblPr>
                <a:tableStyleId>{5C22544A-7EE6-4342-B048-85BDC9FD1C3A}</a:tableStyleId>
              </a:tblPr>
              <a:tblGrid>
                <a:gridCol w="1712094">
                  <a:extLst>
                    <a:ext uri="{9D8B030D-6E8A-4147-A177-3AD203B41FA5}">
                      <a16:colId xmlns:a16="http://schemas.microsoft.com/office/drawing/2014/main" val="20000"/>
                    </a:ext>
                  </a:extLst>
                </a:gridCol>
                <a:gridCol w="557062">
                  <a:extLst>
                    <a:ext uri="{9D8B030D-6E8A-4147-A177-3AD203B41FA5}">
                      <a16:colId xmlns:a16="http://schemas.microsoft.com/office/drawing/2014/main" val="20001"/>
                    </a:ext>
                  </a:extLst>
                </a:gridCol>
                <a:gridCol w="557062">
                  <a:extLst>
                    <a:ext uri="{9D8B030D-6E8A-4147-A177-3AD203B41FA5}">
                      <a16:colId xmlns:a16="http://schemas.microsoft.com/office/drawing/2014/main" val="20002"/>
                    </a:ext>
                  </a:extLst>
                </a:gridCol>
                <a:gridCol w="560320">
                  <a:extLst>
                    <a:ext uri="{9D8B030D-6E8A-4147-A177-3AD203B41FA5}">
                      <a16:colId xmlns:a16="http://schemas.microsoft.com/office/drawing/2014/main" val="20003"/>
                    </a:ext>
                  </a:extLst>
                </a:gridCol>
                <a:gridCol w="560320">
                  <a:extLst>
                    <a:ext uri="{9D8B030D-6E8A-4147-A177-3AD203B41FA5}">
                      <a16:colId xmlns:a16="http://schemas.microsoft.com/office/drawing/2014/main" val="20004"/>
                    </a:ext>
                  </a:extLst>
                </a:gridCol>
                <a:gridCol w="967528">
                  <a:extLst>
                    <a:ext uri="{9D8B030D-6E8A-4147-A177-3AD203B41FA5}">
                      <a16:colId xmlns:a16="http://schemas.microsoft.com/office/drawing/2014/main" val="20005"/>
                    </a:ext>
                  </a:extLst>
                </a:gridCol>
                <a:gridCol w="615700">
                  <a:extLst>
                    <a:ext uri="{9D8B030D-6E8A-4147-A177-3AD203B41FA5}">
                      <a16:colId xmlns:a16="http://schemas.microsoft.com/office/drawing/2014/main" val="20006"/>
                    </a:ext>
                  </a:extLst>
                </a:gridCol>
                <a:gridCol w="615700">
                  <a:extLst>
                    <a:ext uri="{9D8B030D-6E8A-4147-A177-3AD203B41FA5}">
                      <a16:colId xmlns:a16="http://schemas.microsoft.com/office/drawing/2014/main" val="20007"/>
                    </a:ext>
                  </a:extLst>
                </a:gridCol>
                <a:gridCol w="615700">
                  <a:extLst>
                    <a:ext uri="{9D8B030D-6E8A-4147-A177-3AD203B41FA5}">
                      <a16:colId xmlns:a16="http://schemas.microsoft.com/office/drawing/2014/main" val="20008"/>
                    </a:ext>
                  </a:extLst>
                </a:gridCol>
                <a:gridCol w="615700">
                  <a:extLst>
                    <a:ext uri="{9D8B030D-6E8A-4147-A177-3AD203B41FA5}">
                      <a16:colId xmlns:a16="http://schemas.microsoft.com/office/drawing/2014/main" val="20009"/>
                    </a:ext>
                  </a:extLst>
                </a:gridCol>
                <a:gridCol w="615700">
                  <a:extLst>
                    <a:ext uri="{9D8B030D-6E8A-4147-A177-3AD203B41FA5}">
                      <a16:colId xmlns:a16="http://schemas.microsoft.com/office/drawing/2014/main" val="20010"/>
                    </a:ext>
                  </a:extLst>
                </a:gridCol>
              </a:tblGrid>
              <a:tr h="257175">
                <a:tc gridSpan="3">
                  <a:txBody>
                    <a:bodyPr/>
                    <a:lstStyle/>
                    <a:p>
                      <a:pPr algn="l" fontAlgn="b"/>
                      <a:r>
                        <a:rPr lang="en-GB" sz="1750" b="1" i="1" u="none" strike="noStrike" baseline="0" dirty="0">
                          <a:solidFill>
                            <a:srgbClr val="01430A"/>
                          </a:solidFill>
                          <a:effectLst/>
                        </a:rPr>
                        <a:t>JLL housing Start data</a:t>
                      </a:r>
                      <a:endParaRPr lang="en-GB" sz="1750" b="1" i="1" u="none" strike="noStrike" baseline="0" dirty="0">
                        <a:solidFill>
                          <a:srgbClr val="01430A"/>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a:txBody>
                    <a:bodyPr/>
                    <a:lstStyle/>
                    <a:p>
                      <a:pPr algn="l" fontAlgn="b"/>
                      <a:endParaRPr lang="en-GB" sz="1750" b="0" i="0" u="none" strike="noStrike" baseline="0">
                        <a:solidFill>
                          <a:srgbClr val="01430A"/>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en-GB" sz="1750" b="0" i="0" u="none" strike="noStrike" baseline="0">
                        <a:solidFill>
                          <a:srgbClr val="01430A"/>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en-GB" sz="1750" b="0" i="0" u="none" strike="noStrike" baseline="0">
                        <a:solidFill>
                          <a:srgbClr val="01430A"/>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en-GB" sz="1750" b="0" i="0" u="none" strike="noStrike" baseline="0">
                        <a:solidFill>
                          <a:srgbClr val="01430A"/>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en-GB" sz="1750" b="0" i="0" u="none" strike="noStrike" baseline="0">
                        <a:solidFill>
                          <a:srgbClr val="01430A"/>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en-GB" sz="1750" b="0" i="0" u="none" strike="noStrike" baseline="0">
                        <a:solidFill>
                          <a:srgbClr val="01430A"/>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en-GB" sz="1750" b="0" i="0" u="none" strike="noStrike" baseline="0">
                        <a:solidFill>
                          <a:srgbClr val="01430A"/>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endParaRPr lang="en-GB" sz="1750" b="0" i="0" u="none" strike="noStrike" baseline="0">
                        <a:solidFill>
                          <a:srgbClr val="01430A"/>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57175">
                <a:tc>
                  <a:txBody>
                    <a:bodyPr/>
                    <a:lstStyle/>
                    <a:p>
                      <a:pPr algn="l" fontAlgn="b"/>
                      <a:endParaRPr lang="en-GB" sz="1750" b="0" i="0" u="none" strike="noStrike" baseline="0" dirty="0">
                        <a:solidFill>
                          <a:srgbClr val="01430A"/>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endParaRPr lang="en-GB" sz="1750" b="0" i="0" u="none" strike="noStrike" baseline="0">
                        <a:solidFill>
                          <a:srgbClr val="01430A"/>
                        </a:solidFill>
                        <a:effectLst/>
                        <a:latin typeface="Arial"/>
                      </a:endParaRPr>
                    </a:p>
                  </a:txBody>
                  <a:tcPr marL="9525" marR="9525" marT="9525" marB="0" anchor="b"/>
                </a:tc>
                <a:tc>
                  <a:txBody>
                    <a:bodyPr/>
                    <a:lstStyle/>
                    <a:p>
                      <a:pPr algn="l" fontAlgn="b"/>
                      <a:endParaRPr lang="en-GB" sz="1750" b="0" i="0" u="none" strike="noStrike" baseline="0">
                        <a:solidFill>
                          <a:srgbClr val="01430A"/>
                        </a:solidFill>
                        <a:effectLst/>
                        <a:latin typeface="Arial"/>
                      </a:endParaRPr>
                    </a:p>
                  </a:txBody>
                  <a:tcPr marL="9525" marR="9525" marT="9525" marB="0" anchor="b"/>
                </a:tc>
                <a:tc>
                  <a:txBody>
                    <a:bodyPr/>
                    <a:lstStyle/>
                    <a:p>
                      <a:pPr algn="l" fontAlgn="b"/>
                      <a:endParaRPr lang="en-GB" sz="1750" b="0" i="0" u="none" strike="noStrike" baseline="0">
                        <a:solidFill>
                          <a:srgbClr val="01430A"/>
                        </a:solidFill>
                        <a:effectLst/>
                        <a:latin typeface="Arial"/>
                      </a:endParaRPr>
                    </a:p>
                  </a:txBody>
                  <a:tcPr marL="9525" marR="9525" marT="9525" marB="0" anchor="b"/>
                </a:tc>
                <a:tc>
                  <a:txBody>
                    <a:bodyPr/>
                    <a:lstStyle/>
                    <a:p>
                      <a:pPr algn="l" fontAlgn="b"/>
                      <a:endParaRPr lang="en-GB" sz="1750" b="0" i="0" u="none" strike="noStrike" baseline="0" dirty="0">
                        <a:solidFill>
                          <a:srgbClr val="01430A"/>
                        </a:solidFill>
                        <a:effectLst/>
                        <a:latin typeface="Arial"/>
                      </a:endParaRPr>
                    </a:p>
                  </a:txBody>
                  <a:tcPr marL="9525" marR="9525" marT="9525" marB="0" anchor="b"/>
                </a:tc>
                <a:tc>
                  <a:txBody>
                    <a:bodyPr/>
                    <a:lstStyle/>
                    <a:p>
                      <a:pPr algn="l" fontAlgn="b"/>
                      <a:r>
                        <a:rPr lang="en-GB" sz="1750" i="1" u="none" strike="noStrike" baseline="0" dirty="0">
                          <a:solidFill>
                            <a:srgbClr val="01430A"/>
                          </a:solidFill>
                          <a:effectLst/>
                        </a:rPr>
                        <a:t>Forecast</a:t>
                      </a:r>
                      <a:endParaRPr lang="en-GB" sz="1750" b="0" i="1" u="none" strike="noStrike" baseline="0" dirty="0">
                        <a:solidFill>
                          <a:srgbClr val="01430A"/>
                        </a:solidFill>
                        <a:effectLst/>
                        <a:latin typeface="Arial"/>
                      </a:endParaRPr>
                    </a:p>
                  </a:txBody>
                  <a:tcPr marL="9525" marR="9525" marT="9525" marB="0" anchor="b"/>
                </a:tc>
                <a:tc>
                  <a:txBody>
                    <a:bodyPr/>
                    <a:lstStyle/>
                    <a:p>
                      <a:pPr algn="l" fontAlgn="b"/>
                      <a:endParaRPr lang="en-GB" sz="1750" b="0" i="1" u="none" strike="noStrike" baseline="0" dirty="0">
                        <a:solidFill>
                          <a:srgbClr val="01430A"/>
                        </a:solidFill>
                        <a:effectLst/>
                        <a:latin typeface="Arial"/>
                      </a:endParaRPr>
                    </a:p>
                  </a:txBody>
                  <a:tcPr marL="9525" marR="9525" marT="9525" marB="0" anchor="b"/>
                </a:tc>
                <a:tc>
                  <a:txBody>
                    <a:bodyPr/>
                    <a:lstStyle/>
                    <a:p>
                      <a:pPr algn="l" fontAlgn="b"/>
                      <a:endParaRPr lang="en-GB" sz="1750" b="0" i="1" u="none" strike="noStrike" baseline="0">
                        <a:solidFill>
                          <a:srgbClr val="01430A"/>
                        </a:solidFill>
                        <a:effectLst/>
                        <a:latin typeface="Arial"/>
                      </a:endParaRPr>
                    </a:p>
                  </a:txBody>
                  <a:tcPr marL="9525" marR="9525" marT="9525" marB="0" anchor="b"/>
                </a:tc>
                <a:tc>
                  <a:txBody>
                    <a:bodyPr/>
                    <a:lstStyle/>
                    <a:p>
                      <a:pPr algn="l" fontAlgn="b"/>
                      <a:endParaRPr lang="en-GB" sz="1750" b="0" i="1" u="none" strike="noStrike" baseline="0">
                        <a:solidFill>
                          <a:srgbClr val="01430A"/>
                        </a:solidFill>
                        <a:effectLst/>
                        <a:latin typeface="Arial"/>
                      </a:endParaRPr>
                    </a:p>
                  </a:txBody>
                  <a:tcPr marL="9525" marR="9525" marT="9525" marB="0" anchor="b"/>
                </a:tc>
                <a:tc>
                  <a:txBody>
                    <a:bodyPr/>
                    <a:lstStyle/>
                    <a:p>
                      <a:pPr algn="l" fontAlgn="b"/>
                      <a:endParaRPr lang="en-GB" sz="1750" b="0" i="1" u="none" strike="noStrike" baseline="0">
                        <a:solidFill>
                          <a:srgbClr val="01430A"/>
                        </a:solidFill>
                        <a:effectLst/>
                        <a:latin typeface="Arial"/>
                      </a:endParaRPr>
                    </a:p>
                  </a:txBody>
                  <a:tcPr marL="9525" marR="9525" marT="9525" marB="0" anchor="b"/>
                </a:tc>
                <a:tc>
                  <a:txBody>
                    <a:bodyPr/>
                    <a:lstStyle/>
                    <a:p>
                      <a:pPr algn="l" fontAlgn="b"/>
                      <a:endParaRPr lang="en-GB" sz="1750" b="0" i="1" u="none" strike="noStrike" baseline="0">
                        <a:solidFill>
                          <a:srgbClr val="01430A"/>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57175">
                <a:tc>
                  <a:txBody>
                    <a:bodyPr/>
                    <a:lstStyle/>
                    <a:p>
                      <a:pPr algn="l" fontAlgn="b"/>
                      <a:r>
                        <a:rPr lang="en-GB" sz="1750" u="none" strike="noStrike" baseline="0" dirty="0">
                          <a:solidFill>
                            <a:srgbClr val="01430A"/>
                          </a:solidFill>
                          <a:effectLst/>
                        </a:rPr>
                        <a:t>000s</a:t>
                      </a:r>
                      <a:endParaRPr lang="en-GB" sz="1750" b="0" i="0" u="none" strike="noStrike" baseline="0" dirty="0">
                        <a:solidFill>
                          <a:srgbClr val="01430A"/>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GB" sz="1750" u="none" strike="noStrike" baseline="0" dirty="0">
                          <a:solidFill>
                            <a:srgbClr val="01430A"/>
                          </a:solidFill>
                          <a:effectLst/>
                        </a:rPr>
                        <a:t>2007</a:t>
                      </a:r>
                      <a:endParaRPr lang="en-GB" sz="1750" b="0" i="0" u="none" strike="noStrike" baseline="0" dirty="0">
                        <a:solidFill>
                          <a:srgbClr val="01430A"/>
                        </a:solidFill>
                        <a:effectLst/>
                        <a:latin typeface="Arial"/>
                      </a:endParaRPr>
                    </a:p>
                  </a:txBody>
                  <a:tcPr marL="9525" marR="9525" marT="9525" marB="0" anchor="b"/>
                </a:tc>
                <a:tc>
                  <a:txBody>
                    <a:bodyPr/>
                    <a:lstStyle/>
                    <a:p>
                      <a:pPr algn="r" fontAlgn="b"/>
                      <a:r>
                        <a:rPr lang="en-GB" sz="1750" u="none" strike="noStrike" baseline="0">
                          <a:solidFill>
                            <a:srgbClr val="01430A"/>
                          </a:solidFill>
                          <a:effectLst/>
                        </a:rPr>
                        <a:t>2012</a:t>
                      </a:r>
                      <a:endParaRPr lang="en-GB" sz="1750" b="0" i="0" u="none" strike="noStrike" baseline="0">
                        <a:solidFill>
                          <a:srgbClr val="01430A"/>
                        </a:solidFill>
                        <a:effectLst/>
                        <a:latin typeface="Arial"/>
                      </a:endParaRPr>
                    </a:p>
                  </a:txBody>
                  <a:tcPr marL="9525" marR="9525" marT="9525" marB="0" anchor="b"/>
                </a:tc>
                <a:tc>
                  <a:txBody>
                    <a:bodyPr/>
                    <a:lstStyle/>
                    <a:p>
                      <a:pPr algn="r" fontAlgn="b"/>
                      <a:r>
                        <a:rPr lang="en-GB" sz="1750" u="none" strike="noStrike" baseline="0">
                          <a:solidFill>
                            <a:srgbClr val="01430A"/>
                          </a:solidFill>
                          <a:effectLst/>
                        </a:rPr>
                        <a:t>2014</a:t>
                      </a:r>
                      <a:endParaRPr lang="en-GB" sz="1750" b="0" i="0" u="none" strike="noStrike" baseline="0">
                        <a:solidFill>
                          <a:srgbClr val="01430A"/>
                        </a:solidFill>
                        <a:effectLst/>
                        <a:latin typeface="Arial"/>
                      </a:endParaRPr>
                    </a:p>
                  </a:txBody>
                  <a:tcPr marL="9525" marR="9525" marT="9525" marB="0" anchor="b"/>
                </a:tc>
                <a:tc>
                  <a:txBody>
                    <a:bodyPr/>
                    <a:lstStyle/>
                    <a:p>
                      <a:pPr algn="r" fontAlgn="b"/>
                      <a:r>
                        <a:rPr lang="en-GB" sz="1750" u="none" strike="noStrike" baseline="0">
                          <a:solidFill>
                            <a:srgbClr val="01430A"/>
                          </a:solidFill>
                          <a:effectLst/>
                        </a:rPr>
                        <a:t>2015</a:t>
                      </a:r>
                      <a:endParaRPr lang="en-GB" sz="1750" b="0" i="0" u="none" strike="noStrike" baseline="0">
                        <a:solidFill>
                          <a:srgbClr val="01430A"/>
                        </a:solidFill>
                        <a:effectLst/>
                        <a:latin typeface="Arial"/>
                      </a:endParaRPr>
                    </a:p>
                  </a:txBody>
                  <a:tcPr marL="9525" marR="9525" marT="9525" marB="0" anchor="b"/>
                </a:tc>
                <a:tc>
                  <a:txBody>
                    <a:bodyPr/>
                    <a:lstStyle/>
                    <a:p>
                      <a:pPr algn="r" fontAlgn="b"/>
                      <a:r>
                        <a:rPr lang="en-GB" sz="1750" i="1" u="none" strike="noStrike" baseline="0" dirty="0">
                          <a:solidFill>
                            <a:srgbClr val="01430A"/>
                          </a:solidFill>
                          <a:effectLst/>
                        </a:rPr>
                        <a:t>2016</a:t>
                      </a:r>
                      <a:endParaRPr lang="en-GB" sz="1750" b="0" i="1" u="none" strike="noStrike" baseline="0" dirty="0">
                        <a:solidFill>
                          <a:srgbClr val="01430A"/>
                        </a:solidFill>
                        <a:effectLst/>
                        <a:latin typeface="Arial"/>
                      </a:endParaRPr>
                    </a:p>
                  </a:txBody>
                  <a:tcPr marL="9525" marR="9525" marT="9525" marB="0" anchor="b"/>
                </a:tc>
                <a:tc>
                  <a:txBody>
                    <a:bodyPr/>
                    <a:lstStyle/>
                    <a:p>
                      <a:pPr algn="r" fontAlgn="b"/>
                      <a:r>
                        <a:rPr lang="en-GB" sz="1750" i="1" u="none" strike="noStrike" baseline="0" dirty="0">
                          <a:solidFill>
                            <a:srgbClr val="01430A"/>
                          </a:solidFill>
                          <a:effectLst/>
                        </a:rPr>
                        <a:t>2017</a:t>
                      </a:r>
                      <a:endParaRPr lang="en-GB" sz="1750" b="0" i="1" u="none" strike="noStrike" baseline="0" dirty="0">
                        <a:solidFill>
                          <a:srgbClr val="01430A"/>
                        </a:solidFill>
                        <a:effectLst/>
                        <a:latin typeface="Arial"/>
                      </a:endParaRPr>
                    </a:p>
                  </a:txBody>
                  <a:tcPr marL="9525" marR="9525" marT="9525" marB="0" anchor="b"/>
                </a:tc>
                <a:tc>
                  <a:txBody>
                    <a:bodyPr/>
                    <a:lstStyle/>
                    <a:p>
                      <a:pPr algn="r" fontAlgn="b"/>
                      <a:r>
                        <a:rPr lang="en-GB" sz="1750" i="1" u="none" strike="noStrike" baseline="0">
                          <a:solidFill>
                            <a:srgbClr val="01430A"/>
                          </a:solidFill>
                          <a:effectLst/>
                        </a:rPr>
                        <a:t>2018</a:t>
                      </a:r>
                      <a:endParaRPr lang="en-GB" sz="1750" b="0" i="1" u="none" strike="noStrike" baseline="0">
                        <a:solidFill>
                          <a:srgbClr val="01430A"/>
                        </a:solidFill>
                        <a:effectLst/>
                        <a:latin typeface="Arial"/>
                      </a:endParaRPr>
                    </a:p>
                  </a:txBody>
                  <a:tcPr marL="9525" marR="9525" marT="9525" marB="0" anchor="b"/>
                </a:tc>
                <a:tc>
                  <a:txBody>
                    <a:bodyPr/>
                    <a:lstStyle/>
                    <a:p>
                      <a:pPr algn="r" fontAlgn="b"/>
                      <a:r>
                        <a:rPr lang="en-GB" sz="1750" i="1" u="none" strike="noStrike" baseline="0">
                          <a:solidFill>
                            <a:srgbClr val="01430A"/>
                          </a:solidFill>
                          <a:effectLst/>
                        </a:rPr>
                        <a:t>2019</a:t>
                      </a:r>
                      <a:endParaRPr lang="en-GB" sz="1750" b="0" i="1" u="none" strike="noStrike" baseline="0">
                        <a:solidFill>
                          <a:srgbClr val="01430A"/>
                        </a:solidFill>
                        <a:effectLst/>
                        <a:latin typeface="Arial"/>
                      </a:endParaRPr>
                    </a:p>
                  </a:txBody>
                  <a:tcPr marL="9525" marR="9525" marT="9525" marB="0" anchor="b"/>
                </a:tc>
                <a:tc>
                  <a:txBody>
                    <a:bodyPr/>
                    <a:lstStyle/>
                    <a:p>
                      <a:pPr algn="r" fontAlgn="b"/>
                      <a:r>
                        <a:rPr lang="en-GB" sz="1750" i="1" u="none" strike="noStrike" baseline="0">
                          <a:solidFill>
                            <a:srgbClr val="01430A"/>
                          </a:solidFill>
                          <a:effectLst/>
                        </a:rPr>
                        <a:t>2020</a:t>
                      </a:r>
                      <a:endParaRPr lang="en-GB" sz="1750" b="0" i="1" u="none" strike="noStrike" baseline="0">
                        <a:solidFill>
                          <a:srgbClr val="01430A"/>
                        </a:solidFill>
                        <a:effectLst/>
                        <a:latin typeface="Arial"/>
                      </a:endParaRPr>
                    </a:p>
                  </a:txBody>
                  <a:tcPr marL="9525" marR="9525" marT="9525" marB="0" anchor="b"/>
                </a:tc>
                <a:tc>
                  <a:txBody>
                    <a:bodyPr/>
                    <a:lstStyle/>
                    <a:p>
                      <a:pPr algn="r" fontAlgn="b"/>
                      <a:r>
                        <a:rPr lang="en-GB" sz="1750" i="1" u="none" strike="noStrike" baseline="0">
                          <a:solidFill>
                            <a:srgbClr val="01430A"/>
                          </a:solidFill>
                          <a:effectLst/>
                        </a:rPr>
                        <a:t>2021</a:t>
                      </a:r>
                      <a:endParaRPr lang="en-GB" sz="1750" b="0" i="1" u="none" strike="noStrike" baseline="0">
                        <a:solidFill>
                          <a:srgbClr val="01430A"/>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14350">
                <a:tc>
                  <a:txBody>
                    <a:bodyPr/>
                    <a:lstStyle/>
                    <a:p>
                      <a:pPr algn="l" fontAlgn="b"/>
                      <a:r>
                        <a:rPr lang="en-GB" sz="1750" u="none" strike="noStrike" baseline="0">
                          <a:solidFill>
                            <a:srgbClr val="01430A"/>
                          </a:solidFill>
                          <a:effectLst/>
                        </a:rPr>
                        <a:t>English housing starts</a:t>
                      </a:r>
                      <a:endParaRPr lang="en-GB" sz="1750" b="0" i="0" u="none" strike="noStrike" baseline="0">
                        <a:solidFill>
                          <a:srgbClr val="01430A"/>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GB" sz="1750" u="none" strike="noStrike" baseline="0" dirty="0">
                          <a:solidFill>
                            <a:srgbClr val="01430A"/>
                          </a:solidFill>
                          <a:effectLst/>
                        </a:rPr>
                        <a:t>184</a:t>
                      </a:r>
                      <a:endParaRPr lang="en-GB" sz="1750" b="0" i="0" u="none" strike="noStrike" baseline="0" dirty="0">
                        <a:solidFill>
                          <a:srgbClr val="01430A"/>
                        </a:solidFill>
                        <a:effectLst/>
                        <a:latin typeface="Arial"/>
                      </a:endParaRPr>
                    </a:p>
                  </a:txBody>
                  <a:tcPr marL="9525" marR="9525" marT="9525" marB="0" anchor="b"/>
                </a:tc>
                <a:tc>
                  <a:txBody>
                    <a:bodyPr/>
                    <a:lstStyle/>
                    <a:p>
                      <a:pPr algn="r" fontAlgn="b"/>
                      <a:r>
                        <a:rPr lang="en-GB" sz="1750" u="none" strike="noStrike" baseline="0" dirty="0">
                          <a:solidFill>
                            <a:srgbClr val="01430A"/>
                          </a:solidFill>
                          <a:effectLst/>
                        </a:rPr>
                        <a:t>101</a:t>
                      </a:r>
                      <a:endParaRPr lang="en-GB" sz="1750" b="0" i="0" u="none" strike="noStrike" baseline="0" dirty="0">
                        <a:solidFill>
                          <a:srgbClr val="01430A"/>
                        </a:solidFill>
                        <a:effectLst/>
                        <a:latin typeface="Arial"/>
                      </a:endParaRPr>
                    </a:p>
                  </a:txBody>
                  <a:tcPr marL="9525" marR="9525" marT="9525" marB="0" anchor="b"/>
                </a:tc>
                <a:tc>
                  <a:txBody>
                    <a:bodyPr/>
                    <a:lstStyle/>
                    <a:p>
                      <a:pPr algn="r" fontAlgn="b"/>
                      <a:r>
                        <a:rPr lang="en-GB" sz="1750" u="none" strike="noStrike" baseline="0" dirty="0">
                          <a:solidFill>
                            <a:srgbClr val="01430A"/>
                          </a:solidFill>
                          <a:effectLst/>
                        </a:rPr>
                        <a:t>141</a:t>
                      </a:r>
                      <a:endParaRPr lang="en-GB" sz="1750" b="0" i="0" u="none" strike="noStrike" baseline="0" dirty="0">
                        <a:solidFill>
                          <a:srgbClr val="01430A"/>
                        </a:solidFill>
                        <a:effectLst/>
                        <a:latin typeface="Arial"/>
                      </a:endParaRPr>
                    </a:p>
                  </a:txBody>
                  <a:tcPr marL="9525" marR="9525" marT="9525" marB="0" anchor="b"/>
                </a:tc>
                <a:tc>
                  <a:txBody>
                    <a:bodyPr/>
                    <a:lstStyle/>
                    <a:p>
                      <a:pPr algn="r" fontAlgn="b"/>
                      <a:r>
                        <a:rPr lang="en-GB" sz="1750" u="none" strike="noStrike" baseline="0" dirty="0">
                          <a:solidFill>
                            <a:srgbClr val="01430A"/>
                          </a:solidFill>
                          <a:effectLst/>
                        </a:rPr>
                        <a:t>146</a:t>
                      </a:r>
                      <a:endParaRPr lang="en-GB" sz="1750" b="0" i="0" u="none" strike="noStrike" baseline="0" dirty="0">
                        <a:solidFill>
                          <a:srgbClr val="01430A"/>
                        </a:solidFill>
                        <a:effectLst/>
                        <a:latin typeface="Arial"/>
                      </a:endParaRPr>
                    </a:p>
                  </a:txBody>
                  <a:tcPr marL="9525" marR="9525" marT="9525" marB="0" anchor="b"/>
                </a:tc>
                <a:tc>
                  <a:txBody>
                    <a:bodyPr/>
                    <a:lstStyle/>
                    <a:p>
                      <a:pPr algn="r" fontAlgn="b"/>
                      <a:r>
                        <a:rPr lang="en-GB" sz="1750" i="1" u="none" strike="noStrike" baseline="0">
                          <a:solidFill>
                            <a:srgbClr val="01430A"/>
                          </a:solidFill>
                          <a:effectLst/>
                        </a:rPr>
                        <a:t>140</a:t>
                      </a:r>
                      <a:endParaRPr lang="en-GB" sz="1750" b="0" i="1" u="none" strike="noStrike" baseline="0">
                        <a:solidFill>
                          <a:srgbClr val="01430A"/>
                        </a:solidFill>
                        <a:effectLst/>
                        <a:latin typeface="Arial"/>
                      </a:endParaRPr>
                    </a:p>
                  </a:txBody>
                  <a:tcPr marL="9525" marR="9525" marT="9525" marB="0" anchor="b"/>
                </a:tc>
                <a:tc>
                  <a:txBody>
                    <a:bodyPr/>
                    <a:lstStyle/>
                    <a:p>
                      <a:pPr algn="r" fontAlgn="b"/>
                      <a:r>
                        <a:rPr lang="en-GB" sz="1750" i="1" u="none" strike="noStrike" baseline="0" dirty="0">
                          <a:solidFill>
                            <a:srgbClr val="01430A"/>
                          </a:solidFill>
                          <a:effectLst/>
                        </a:rPr>
                        <a:t>134</a:t>
                      </a:r>
                      <a:endParaRPr lang="en-GB" sz="1750" b="0" i="1" u="none" strike="noStrike" baseline="0" dirty="0">
                        <a:solidFill>
                          <a:srgbClr val="01430A"/>
                        </a:solidFill>
                        <a:effectLst/>
                        <a:latin typeface="Arial"/>
                      </a:endParaRPr>
                    </a:p>
                  </a:txBody>
                  <a:tcPr marL="9525" marR="9525" marT="9525" marB="0" anchor="b"/>
                </a:tc>
                <a:tc>
                  <a:txBody>
                    <a:bodyPr/>
                    <a:lstStyle/>
                    <a:p>
                      <a:pPr algn="r" fontAlgn="b"/>
                      <a:r>
                        <a:rPr lang="en-GB" sz="1750" i="1" u="none" strike="noStrike" baseline="0" dirty="0">
                          <a:solidFill>
                            <a:srgbClr val="01430A"/>
                          </a:solidFill>
                          <a:effectLst/>
                        </a:rPr>
                        <a:t>134</a:t>
                      </a:r>
                      <a:endParaRPr lang="en-GB" sz="1750" b="0" i="1" u="none" strike="noStrike" baseline="0" dirty="0">
                        <a:solidFill>
                          <a:srgbClr val="01430A"/>
                        </a:solidFill>
                        <a:effectLst/>
                        <a:latin typeface="Arial"/>
                      </a:endParaRPr>
                    </a:p>
                  </a:txBody>
                  <a:tcPr marL="9525" marR="9525" marT="9525" marB="0" anchor="b"/>
                </a:tc>
                <a:tc>
                  <a:txBody>
                    <a:bodyPr/>
                    <a:lstStyle/>
                    <a:p>
                      <a:pPr algn="r" fontAlgn="b"/>
                      <a:r>
                        <a:rPr lang="en-GB" sz="1750" i="1" u="none" strike="noStrike" baseline="0" dirty="0">
                          <a:solidFill>
                            <a:srgbClr val="01430A"/>
                          </a:solidFill>
                          <a:effectLst/>
                        </a:rPr>
                        <a:t>136</a:t>
                      </a:r>
                      <a:endParaRPr lang="en-GB" sz="1750" b="0" i="1" u="none" strike="noStrike" baseline="0" dirty="0">
                        <a:solidFill>
                          <a:srgbClr val="01430A"/>
                        </a:solidFill>
                        <a:effectLst/>
                        <a:latin typeface="Arial"/>
                      </a:endParaRPr>
                    </a:p>
                  </a:txBody>
                  <a:tcPr marL="9525" marR="9525" marT="9525" marB="0" anchor="b"/>
                </a:tc>
                <a:tc>
                  <a:txBody>
                    <a:bodyPr/>
                    <a:lstStyle/>
                    <a:p>
                      <a:pPr algn="r" fontAlgn="b"/>
                      <a:r>
                        <a:rPr lang="en-GB" sz="1750" i="1" u="none" strike="noStrike" baseline="0">
                          <a:solidFill>
                            <a:srgbClr val="01430A"/>
                          </a:solidFill>
                          <a:effectLst/>
                        </a:rPr>
                        <a:t>140</a:t>
                      </a:r>
                      <a:endParaRPr lang="en-GB" sz="1750" b="0" i="1" u="none" strike="noStrike" baseline="0">
                        <a:solidFill>
                          <a:srgbClr val="01430A"/>
                        </a:solidFill>
                        <a:effectLst/>
                        <a:latin typeface="Arial"/>
                      </a:endParaRPr>
                    </a:p>
                  </a:txBody>
                  <a:tcPr marL="9525" marR="9525" marT="9525" marB="0" anchor="b"/>
                </a:tc>
                <a:tc>
                  <a:txBody>
                    <a:bodyPr/>
                    <a:lstStyle/>
                    <a:p>
                      <a:pPr algn="r" fontAlgn="b"/>
                      <a:r>
                        <a:rPr lang="en-GB" sz="1750" i="1" u="none" strike="noStrike" baseline="0">
                          <a:solidFill>
                            <a:srgbClr val="01430A"/>
                          </a:solidFill>
                          <a:effectLst/>
                        </a:rPr>
                        <a:t>146</a:t>
                      </a:r>
                      <a:endParaRPr lang="en-GB" sz="1750" b="0" i="1" u="none" strike="noStrike" baseline="0">
                        <a:solidFill>
                          <a:srgbClr val="01430A"/>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552450">
                <a:tc>
                  <a:txBody>
                    <a:bodyPr/>
                    <a:lstStyle/>
                    <a:p>
                      <a:pPr algn="l" fontAlgn="b"/>
                      <a:r>
                        <a:rPr lang="en-GB" sz="1750" u="none" strike="noStrike" baseline="0" dirty="0">
                          <a:solidFill>
                            <a:srgbClr val="01430A"/>
                          </a:solidFill>
                          <a:effectLst/>
                        </a:rPr>
                        <a:t>London Housing Starts</a:t>
                      </a:r>
                      <a:endParaRPr lang="en-GB" sz="1750" b="0" i="0" u="none" strike="noStrike" baseline="0" dirty="0">
                        <a:solidFill>
                          <a:srgbClr val="01430A"/>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GB" sz="1750" u="none" strike="noStrike" baseline="0">
                          <a:solidFill>
                            <a:srgbClr val="01430A"/>
                          </a:solidFill>
                          <a:effectLst/>
                        </a:rPr>
                        <a:t>21.5</a:t>
                      </a:r>
                      <a:endParaRPr lang="en-GB" sz="1750" b="0" i="0" u="none" strike="noStrike" baseline="0">
                        <a:solidFill>
                          <a:srgbClr val="01430A"/>
                        </a:solidFill>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GB" sz="1750" u="none" strike="noStrike" baseline="0">
                          <a:solidFill>
                            <a:srgbClr val="01430A"/>
                          </a:solidFill>
                          <a:effectLst/>
                        </a:rPr>
                        <a:t>16.5</a:t>
                      </a:r>
                      <a:endParaRPr lang="en-GB" sz="1750" b="0" i="0" u="none" strike="noStrike" baseline="0">
                        <a:solidFill>
                          <a:srgbClr val="01430A"/>
                        </a:solidFill>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GB" sz="1750" u="none" strike="noStrike" baseline="0" dirty="0">
                          <a:solidFill>
                            <a:srgbClr val="01430A"/>
                          </a:solidFill>
                          <a:effectLst/>
                        </a:rPr>
                        <a:t>18.1</a:t>
                      </a:r>
                      <a:endParaRPr lang="en-GB" sz="1750" b="0" i="0" u="none" strike="noStrike" baseline="0" dirty="0">
                        <a:solidFill>
                          <a:srgbClr val="01430A"/>
                        </a:solidFill>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GB" sz="1750" u="none" strike="noStrike" baseline="0" dirty="0">
                          <a:solidFill>
                            <a:srgbClr val="01430A"/>
                          </a:solidFill>
                          <a:effectLst/>
                        </a:rPr>
                        <a:t>23.7</a:t>
                      </a:r>
                      <a:endParaRPr lang="en-GB" sz="1750" b="0" i="0" u="none" strike="noStrike" baseline="0" dirty="0">
                        <a:solidFill>
                          <a:srgbClr val="01430A"/>
                        </a:solidFill>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GB" sz="1750" i="1" u="none" strike="noStrike" baseline="0" dirty="0">
                          <a:solidFill>
                            <a:srgbClr val="01430A"/>
                          </a:solidFill>
                          <a:effectLst/>
                        </a:rPr>
                        <a:t>18</a:t>
                      </a:r>
                      <a:endParaRPr lang="en-GB" sz="1750" b="0" i="1" u="none" strike="noStrike" baseline="0" dirty="0">
                        <a:solidFill>
                          <a:srgbClr val="01430A"/>
                        </a:solidFill>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GB" sz="1750" i="1" u="none" strike="noStrike" baseline="0" dirty="0">
                          <a:solidFill>
                            <a:srgbClr val="01430A"/>
                          </a:solidFill>
                          <a:effectLst/>
                        </a:rPr>
                        <a:t>16</a:t>
                      </a:r>
                      <a:endParaRPr lang="en-GB" sz="1750" b="0" i="1" u="none" strike="noStrike" baseline="0" dirty="0">
                        <a:solidFill>
                          <a:srgbClr val="01430A"/>
                        </a:solidFill>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GB" sz="1750" i="1" u="none" strike="noStrike" baseline="0" dirty="0">
                          <a:solidFill>
                            <a:srgbClr val="01430A"/>
                          </a:solidFill>
                          <a:effectLst/>
                        </a:rPr>
                        <a:t>16</a:t>
                      </a:r>
                      <a:endParaRPr lang="en-GB" sz="1750" b="0" i="1" u="none" strike="noStrike" baseline="0" dirty="0">
                        <a:solidFill>
                          <a:srgbClr val="01430A"/>
                        </a:solidFill>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GB" sz="1750" i="1" u="none" strike="noStrike" baseline="0" dirty="0">
                          <a:solidFill>
                            <a:srgbClr val="01430A"/>
                          </a:solidFill>
                          <a:effectLst/>
                        </a:rPr>
                        <a:t>18</a:t>
                      </a:r>
                      <a:endParaRPr lang="en-GB" sz="1750" b="0" i="1" u="none" strike="noStrike" baseline="0" dirty="0">
                        <a:solidFill>
                          <a:srgbClr val="01430A"/>
                        </a:solidFill>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GB" sz="1750" i="1" u="none" strike="noStrike" baseline="0" dirty="0">
                          <a:solidFill>
                            <a:srgbClr val="01430A"/>
                          </a:solidFill>
                          <a:effectLst/>
                        </a:rPr>
                        <a:t>21</a:t>
                      </a:r>
                      <a:endParaRPr lang="en-GB" sz="1750" b="0" i="1" u="none" strike="noStrike" baseline="0" dirty="0">
                        <a:solidFill>
                          <a:srgbClr val="01430A"/>
                        </a:solidFill>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GB" sz="1750" i="1" u="none" strike="noStrike" baseline="0" dirty="0">
                          <a:solidFill>
                            <a:srgbClr val="01430A"/>
                          </a:solidFill>
                          <a:effectLst/>
                        </a:rPr>
                        <a:t>23</a:t>
                      </a:r>
                      <a:endParaRPr lang="en-GB" sz="1750" b="0" i="1" u="none" strike="noStrike" baseline="0" dirty="0">
                        <a:solidFill>
                          <a:srgbClr val="01430A"/>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7" name="Straight Arrow Connector 6"/>
          <p:cNvCxnSpPr/>
          <p:nvPr/>
        </p:nvCxnSpPr>
        <p:spPr bwMode="auto">
          <a:xfrm>
            <a:off x="5580112" y="5013176"/>
            <a:ext cx="208823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986949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descr="data:image/jpeg;base64,/9j/4AAQSkZJRgABAQAAAQABAAD/2wCEAAkGBhQSEBQUEBQVFRUVGBgYGBQXFRIWFRUVFRYVFhQUFxQYHCYeGBojGhUUHy8gIycpLCwsFx4xNTAqNSYrLCkBCQoKDgwOFw8PFykcHRwpKSkpKSkpKSkpKSkpKSkpKikpKSkpKSkpKSkpKSkpKSkpKSksKSk1KSkpLDYpKSkpKf/AABEIAMABBwMBIgACEQEDEQH/xAAcAAACAgMBAQAAAAAAAAAAAAAAAQQFAgYHAwj/xAA8EAABAwIDBQUHAgQGAwAAAAABAAIDBBEFITEGEkFRcQdhgZGxEyJCocHR8DLhFFJy8SNDYoKywhYzkv/EABkBAQADAQEAAAAAAAAAAAAAAAABAgMEBf/EACARAQEAAgIDAQEBAQAAAAAAAAABAhEDIRIxQQRRIhP/2gAMAwEAAhEDEQA/AOyIQhUSEIQgEIQgd0IQiDTSQgaEKnxfaFkQNjd3K/FLdJk2tZJg0XcQBzVfUbSQs1dfoLrnmJbTSSutfPlyH5xVc6udfN4HQbx/YLL/AKfxrOP+ujP2zjAuGm3O4H1XkNtGnSy58Kg8Sf6jpfuuQLea9Y3tIsXNJGu6Tl3ZZeanyp4R0H/yy2rL9CDfpzUqn2rhdk7eb1Bt8tFzyGoAuBc9zi8eWgPWys4JsiHbwPLM9M8x5qfKouMdFgqWvF2Oa4dxB9F6rm7GuHvAd4c0OvfvLc/MBbFhuOvaAJLkcCfurbUuLZkLygqQ8XavVSqaEIQNCQTQCEBCAQhCAQhCAQhCCOhK6aJCEIQCEIRBhCEIGEIVXtDjAp4S7V3wjUk9Et0mTfSv2p2l9iNyPN51I+Efdc5rax8hu51h+fEcz4LxrKx8jy5514am/fwUKSW2Yvfnqb9efRcuWXlXXjh4w5awMaQALZZne8MhbezWUFTYAk3zvY2aOu6P3UOKG5u5274XN+gyU2ni5bx66nqBZREvX2wJu+55ZHLwPoAF7MhDhvMaW55O0cT3Z387L2ihOlrC3E3P2svdtBGM3E9Lj5C1uWqvtXTMRER7pe/xLS7Pi4kHyUjDqVhAF33HcB1yIy+SzhDDkzIDi73s+GVj6qaxriLRmxyJIu3zP0Vto0nwvDAAJLdbWPXX1SdWFhJeGkHLebYdCbnX8sF4MoC8neub2BNvUcc14z0ZA9nwsQRlu24EnoFO1fF74ftfHHJqQdHNIsL3tcevit8gqQ8XabjmuTnZ9vtC4NOttdBwOtjqFseB1xiIB0vaw9bKZdK5Y79N7TXlBIHNBGhXqtGIQEIQNCSaAQhCAQhCAQhCCMhJNA0IQgEIQgaEk0AufbcVxfLug5Nyt38V0BxyXMNoX70jyNSSAe7uWfJ6a8XtrUgPD+6jlufvEk9w9AraCiuL6gX8Tx8Fk2hHJctdsx2q44Bfkfn1yUt0gAyBJ58/qpsdEvdtCAo2v4K+B7yfd90d3HqrKKmcTa/oet17xU6sIIgPzNN7TcZDpcPAAyBPQD0V5Q0YA0USnbkrGnfZb4sM494accFU4hS+8cvwK/o26qJVQe/daWdMpe1bQ0QLXbw1y8CbgfM2XnT0Z3QHZn9N/A2P5xCvqSmy+nO2iYpMiDwJt4q0nTK3s9npw6K3EHTqrRU2GsLZSOd78irlWjOmhIJogJpIQNCEIBCEIBCLoQRU0kIMkBJNAIQhAJpIQD23BHMLmGIwH2jgeFx4g/suoLS8foN2YngTcdTn91TObjTjuqo4KbdYBZLczUyRuQWFlx5PRx9PAMssuCydqm92So10TD5qbCFAjOasaUK2KMlhA3IKdGxV0dWAM1LpqwE2uF04ubKVcU6c0V0oMxkpLQtvjmt1WFOF7SMWBjzFl6vKllUdsdnDr+xUteL4727ivZEBCEIg0JIQNCEIBNJF0DQkmgioSTQATCSEGSEk0AhCEAqraOlLot4atz8OKtV51Ue8xwHEFL3Ey6rQKp4aCTkAqeXG2DVTseiNw29uY6KgrKaGx37kjlz+64sp29HDLpMZtBG42B8VNiqA9uS090sF8gRw1++RVrh0wu3ddcKLi0xzbBI6wvb+6jzYo8NO6PqrzC6QPBDhcKrx6AsyjbfXySRNy+Ndfi07znkBxyAWwYKHEg7wPddam1jpJffa7dHcNOQF8uuqk4LgspqAbOMeWjy1wte+YOeo8leY7+ssstfHVsNkc3VXMMwK1WCiqGNBuO4XvccARYAnvFvFW2G1BvmM9CtsbZ1XPnJe1zwWY1yWGoSjd8gtWFiJWVxYeAaBcnM+mqzwvFo5270Tg62RtcEHvBzCq2TGR7w4gtdcNtbS34VTbBgtqZ28M/MOIWH/AEvlJ8run5scuLLL7jNt7Qkmt3nBCEIC6LoQgaEkIGhJNBECaSAgyQhCAumkhA00kIGhAQg0rbCnvLe3Dz0Wlw4Y9shfYPBBAHK5uSPzgukbXwDdY63EgnwC1N0RPRcud1k7+KbxabPszulxc8gOA9wae6bg93yU3BcNEdgN45/Eb26ch3K8mgHVYx09is8uTbo4+KYtnwEXuO5PE6K7SHBZYA6ytKxg3cytcJvFnyX/AG0E4YA73SQrLD4ntOTvMfVKrrGB9tVLpJmlZy9tbjuLWGWRwG8fT7KzpYjkoVIVcU7Ml0Y9uTOTFKj0RKy4I0uCL8r8UNSlcQ0louQDYczbILRzue7KPc2RsZyLXFp8NVs+y1CGmaTi+R3lvFVdPghicZA4ukffLL3SdT81s+EwBkQaOGvXU+q5uLC77eh+rlnhfH7qJqEkLqeUaEk1KAhCEAmki6BoQhEoiaSFAyTWCd0GSEk0AmkhA00kIKjaqHegB/lc0+o+oWoPddb1jMd4JP6SfLP6LnJqFy807eh+W/5rxxCq3Fjh8xc3ePHIDuB19VW4mS99l5kOAG4bW4cPJZadjc8Gq7SAXWwYlVwtAMjwO7UnmABquc0OJuiJNrm2pOV+8cfNTIKt0v8A7XXudNB5LTG+M0yyx8rt747TMklc6I5WGf8Aqz+llBpKxzDY+auYaX3QCvOtw0bueR4Ktn1bykWuGV+8Fs9FUXC0jCjZ4aRqtqgcW/nz9FphXNyza8aUpXgNJOgBuvKF+QWcjAQQcwciO46rdyfVPSUJMhkachew71aYfGQzPUkk+KccbWCwyAXtE8EAtNwRcEaEcExx0nm5POxkhCFdgaEkIGhJO6ATSuhA0JIQRU1iCmoSaaSEGSLrFNBkhJNAJpIQDmggg6HLwK5hiVEY5nsPwm3hwPkuoLUttcPsWzDQ+67r8J8dPALPkx3Nt+DPWWv60uSm1J4KH/FxjJzgDyuLq1qG7zSAqunomjUC47lyvSx3WEtUw6FTaCr4Ma53hb1yXs4tAFwilnG9op6Xi2hMzh8LR/8AR+yr8To5zbfluW8mgD7q6p6kWUn2O8L81b2z3r2pdn3OfIN7gVuUmg6qhwyhLZCVsDWXIVsI5+S9rCndkF7byisdZejHLaVzaezqYSNcx2jmlptycCNfFaP2WY4SySjlcS+B72tJ1cGOLXDwIv0K6FTNs25/Avn3DsVc2rnljO6f4iVzSO+R1j4j1W2M6YZ3t38IVHsxtOyrj4NlaPfZ/wBm82+iu1VBoSTugEIQgEIQgEIQgioSuhQlldO6xTCBoQSuUbYds3s5TDQNa7duHTuzbcahjR+rrdB1hRKzGYYReWVjOrgPkvnzE+0WtqBuvnc1vJnuX6luaoH1hvcm55k3+ZROn0LU9ptCz/NLv6WuI89FRYj22UzB/gxSPPfutHqSuIyVZ5qM+pshp1HEO2iqff2bY4RztvnzP2Wp4n2lVbznM9wuDuk+6bG9i0ZWWpy1RK8ES65geONqIw+PXRzDq08R9irXduNP2XHcIxKSnkEkZz0LTo4cj+ZLqmB49HUxhzDY6OadWnv+65uTDXcd/By76qaY7rKOEXyXqxiYIBWHbs3FlSwX5q7oqY8eaq8PeOK2GkI1W+Dm5ctMxS2K9WtssZakKLNVK7m7qUJc1MpI953dxVJSXkfut8TyC2uniDRYLTCb7U5L49KrbXGxR4fUTHVsZDRze4brG+LiF8+YQ/dZn4k8Trdbh217Ue2qI6KM+5HZ8ttC833GeH6vJaS2aw3V0YxyWr7DsWfDIJInbr25g8DzB5grqeyW3kVWA19mTW/T8LuZafouINqbEKLBiZZKS08einKIj6iQuY7Jdpx3Qyqu8ZAPH6vEfF6rpFHWslYHxODmniD68llZpfb2QhCgCEIQO6SEkEVNYpqEmmkEnOABJ0GaDnfbLtkaanFNC60s994gkFkQ/UQRoSbAeJ4Lg8Lslb7d7RGsrppr3aXFkfL2bSQy3XXxVKMgpTHv7VYPkK8y9YEqFmbpF5ucgrElALJrUgskDW7dktK2TEHRvFwYH9b70diO8LSmrcOyCW2Kt745AfkfUIjboGLUT6d+6TvNP6XcxyPeFAFUTxHmuiYnhzZoy13UHiDwIXO8RpDHJuPFncDweBxHfzCwyw07OPkuUWNDXEWvn0Wx0dS4tF8gtJo6sgq8grDkBdzjo0C5Phy79FWROW2xPqg0fVeVHE6oPuZN4ycO8N5n5LGiwIvIdUZ8oxp/uPxdNOq2SFthYZALfHDftz5cknp70NI2Noa0fcnmSq3bTaxlBRyTPPvAWY3i55/S0eKm1NaI2lzjovnXtH2vdX1dmn/ChJDRwc74nfQeK2c/tT/xb3vfLKbySEuce8/lvBe0c+arGvXo2SyvFanSVHHl+BUzqk75OilSy5Ksvmq51bGNiwvEbHlot1wXaSSBwfE8tPEcHdRoVzOB6u6GvLR14JLv2ix3zZ3tBhns2a0cmmvuO6E6dCtrXzZT1wPHPkVt+znaJLT2Y4+0j/ldq0f6TwS4/wARK7IhVeCbSQ1TbxO97iw2Dhzy4jvCtFRYIQhQId00k1CTC1ftMxv+Fwyd7TZzh7Nn9T8vS62dcn7fsRtFTQ8XPdIR3NaWj5vRDibtQOS9V4t/UvVxUrkXIJSTUAWJCyWJOaBlZAJWS3kGTnWC33sYw4mqfMeDCB4kX9Fz2QrtvZThns4zl8LfMkk/NKR0WorGRRuklcGMaLucTYABck2i7RWzzBjadpp75uf7QSnk9m5mw6d/vDRW/aPWOqHfw0dyI7OLR8TxnY87DguaVAz7uh6eedvE9ypa7eDhmU3W/wBBjlBNPHGyWSMyENF2ndJOg33jK5y8V0qgwtkQswdTqT1JXzuymudbdM7W/URbI7t7C2d+oXYezTbcVTTTVBtUw89ZYxo7+oaHz45ThIj9PDlhJd9N3YxZPlDRdZubZUG0OJCONzibABbenn+2i9rG25jZ7GJ3vvuMvhbxK5BDkFIxrFDU1EkpP6jlfg0X3fv4qK0qIskXWQco+8st9TtD0e7IqC1SHuyKjtVatHvGVNglVcCvaGSyiUsWgk5KVDWc1VxTL1L1pKrpteE4mWkFjrEZhwNiOVl1DZjtFDrMq7DQCUaf7xw6rhkE5BVrTYnlnkfkrdVTuPphjwQCCCDoQbg9CmuM7L7eyU/u/rZ/IdB3tOoQqeNT5R1pNYprNZkuE9vE96+Fv8sP/J37Luq+dO2St9pi0oH+WyNnju7x/wCSkaNDqV6OXnBxWZSrBMlIIuoSLrEjimkgFkFiFkg98MpvaVEbObh5DM+i79sq0RQyO5AfIFcb7P6Lfqi4/CPmf7LueDQWab6cu/goyWnprdFhzzMZHjNxLjfvK59jFJu1MzBluyPz5XJIN7GwDTfxHJdqrN2Ju8fAcyuUbXxhuIT7wvo4jLhGwu1B1O6Pwqld/wCPvOxVxkMa59rboy5jIlo14ZuNyM+in4Lgr4nxysJbID7XeGrSdPrlyPeoOIw/4ZDr3J3eNt4kbxF/9W63T4e4rob4xYjLl5CwCvFv3Za1i3DZ/adtVDnlK3J7f+ze4rm/bFtFusEDDnJ+r+ga+dwPNe1G90Uu+w23bknhu8b91ly7aLGDVVUkx0cbNHJg0+/irS7eZZpAamXLElF1ZV6Apk815NWZUJJ5yKwCJJAiygjJZgrzBTBUJSWOXq16jhyz3laKpjHZKQybmVXhyyEittGl3R1+duCFUxVJ4IVtq6f/2Q=="/>
          <p:cNvSpPr>
            <a:spLocks noChangeAspect="1" noChangeArrowheads="1"/>
          </p:cNvSpPr>
          <p:nvPr/>
        </p:nvSpPr>
        <p:spPr bwMode="auto">
          <a:xfrm>
            <a:off x="63500" y="-885825"/>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0000"/>
              </a:solidFill>
            </a:endParaRPr>
          </a:p>
        </p:txBody>
      </p:sp>
      <p:sp>
        <p:nvSpPr>
          <p:cNvPr id="7171" name="AutoShape 8" descr="data:image/jpeg;base64,/9j/4AAQSkZJRgABAQAAAQABAAD/2wCEAAkGBhQSEBQUEBQVFRUVGBgYGBQXFRIWFRUVFRYVFhQUFxQYHCYeGBojGhUUHy8gIycpLCwsFx4xNTAqNSYrLCkBCQoKDgwOFw8PFykcHRwpKSkpKSkpKSkpKSkpKSkpKikpKSkpKSkpKSkpKSkpKSkpKSksKSk1KSkpLDYpKSkpKf/AABEIAMABBwMBIgACEQEDEQH/xAAcAAACAgMBAQAAAAAAAAAAAAAAAQQFAgYHAwj/xAA8EAABAwIDBQUHAgQGAwAAAAABAAIDBBEFITEGEkFRcQdhgZGxEyJCocHR8DLhFFJy8SNDYoKywhYzkv/EABkBAQADAQEAAAAAAAAAAAAAAAABAgMEBf/EACARAQEAAgIDAQEBAQAAAAAAAAABAhEDIRIxQQRRIhP/2gAMAwEAAhEDEQA/AOyIQhUSEIQgEIQgd0IQiDTSQgaEKnxfaFkQNjd3K/FLdJk2tZJg0XcQBzVfUbSQs1dfoLrnmJbTSSutfPlyH5xVc6udfN4HQbx/YLL/AKfxrOP+ujP2zjAuGm3O4H1XkNtGnSy58Kg8Sf6jpfuuQLea9Y3tIsXNJGu6Tl3ZZeanyp4R0H/yy2rL9CDfpzUqn2rhdk7eb1Bt8tFzyGoAuBc9zi8eWgPWys4JsiHbwPLM9M8x5qfKouMdFgqWvF2Oa4dxB9F6rm7GuHvAd4c0OvfvLc/MBbFhuOvaAJLkcCfurbUuLZkLygqQ8XavVSqaEIQNCQTQCEBCAQhCAQhCAQhCCOhK6aJCEIQCEIRBhCEIGEIVXtDjAp4S7V3wjUk9Et0mTfSv2p2l9iNyPN51I+Efdc5rax8hu51h+fEcz4LxrKx8jy5514am/fwUKSW2Yvfnqb9efRcuWXlXXjh4w5awMaQALZZne8MhbezWUFTYAk3zvY2aOu6P3UOKG5u5274XN+gyU2ni5bx66nqBZREvX2wJu+55ZHLwPoAF7MhDhvMaW55O0cT3Z387L2ihOlrC3E3P2svdtBGM3E9Lj5C1uWqvtXTMRER7pe/xLS7Pi4kHyUjDqVhAF33HcB1yIy+SzhDDkzIDi73s+GVj6qaxriLRmxyJIu3zP0Vto0nwvDAAJLdbWPXX1SdWFhJeGkHLebYdCbnX8sF4MoC8neub2BNvUcc14z0ZA9nwsQRlu24EnoFO1fF74ftfHHJqQdHNIsL3tcevit8gqQ8XabjmuTnZ9vtC4NOttdBwOtjqFseB1xiIB0vaw9bKZdK5Y79N7TXlBIHNBGhXqtGIQEIQNCSaAQhCAQhCAQhCCMhJNA0IQgEIQgaEk0AufbcVxfLug5Nyt38V0BxyXMNoX70jyNSSAe7uWfJ6a8XtrUgPD+6jlufvEk9w9AraCiuL6gX8Tx8Fk2hHJctdsx2q44Bfkfn1yUt0gAyBJ58/qpsdEvdtCAo2v4K+B7yfd90d3HqrKKmcTa/oet17xU6sIIgPzNN7TcZDpcPAAyBPQD0V5Q0YA0USnbkrGnfZb4sM494accFU4hS+8cvwK/o26qJVQe/daWdMpe1bQ0QLXbw1y8CbgfM2XnT0Z3QHZn9N/A2P5xCvqSmy+nO2iYpMiDwJt4q0nTK3s9npw6K3EHTqrRU2GsLZSOd78irlWjOmhIJogJpIQNCEIBCEIBCLoQRU0kIMkBJNAIQhAJpIQD23BHMLmGIwH2jgeFx4g/suoLS8foN2YngTcdTn91TObjTjuqo4KbdYBZLczUyRuQWFlx5PRx9PAMssuCydqm92So10TD5qbCFAjOasaUK2KMlhA3IKdGxV0dWAM1LpqwE2uF04ubKVcU6c0V0oMxkpLQtvjmt1WFOF7SMWBjzFl6vKllUdsdnDr+xUteL4727ivZEBCEIg0JIQNCEIBNJF0DQkmgioSTQATCSEGSEk0AhCEAqraOlLot4atz8OKtV51Ue8xwHEFL3Ey6rQKp4aCTkAqeXG2DVTseiNw29uY6KgrKaGx37kjlz+64sp29HDLpMZtBG42B8VNiqA9uS090sF8gRw1++RVrh0wu3ddcKLi0xzbBI6wvb+6jzYo8NO6PqrzC6QPBDhcKrx6AsyjbfXySRNy+Ndfi07znkBxyAWwYKHEg7wPddam1jpJffa7dHcNOQF8uuqk4LgspqAbOMeWjy1wte+YOeo8leY7+ssstfHVsNkc3VXMMwK1WCiqGNBuO4XvccARYAnvFvFW2G1BvmM9CtsbZ1XPnJe1zwWY1yWGoSjd8gtWFiJWVxYeAaBcnM+mqzwvFo5270Tg62RtcEHvBzCq2TGR7w4gtdcNtbS34VTbBgtqZ28M/MOIWH/AEvlJ8run5scuLLL7jNt7Qkmt3nBCEIC6LoQgaEkIGhJNBECaSAgyQhCAumkhA00kIGhAQg0rbCnvLe3Dz0Wlw4Y9shfYPBBAHK5uSPzgukbXwDdY63EgnwC1N0RPRcud1k7+KbxabPszulxc8gOA9wae6bg93yU3BcNEdgN45/Eb26ch3K8mgHVYx09is8uTbo4+KYtnwEXuO5PE6K7SHBZYA6ytKxg3cytcJvFnyX/AG0E4YA73SQrLD4ntOTvMfVKrrGB9tVLpJmlZy9tbjuLWGWRwG8fT7KzpYjkoVIVcU7Ml0Y9uTOTFKj0RKy4I0uCL8r8UNSlcQ0louQDYczbILRzue7KPc2RsZyLXFp8NVs+y1CGmaTi+R3lvFVdPghicZA4ukffLL3SdT81s+EwBkQaOGvXU+q5uLC77eh+rlnhfH7qJqEkLqeUaEk1KAhCEAmki6BoQhEoiaSFAyTWCd0GSEk0AmkhA00kIKjaqHegB/lc0+o+oWoPddb1jMd4JP6SfLP6LnJqFy807eh+W/5rxxCq3Fjh8xc3ePHIDuB19VW4mS99l5kOAG4bW4cPJZadjc8Gq7SAXWwYlVwtAMjwO7UnmABquc0OJuiJNrm2pOV+8cfNTIKt0v8A7XXudNB5LTG+M0yyx8rt747TMklc6I5WGf8Aqz+llBpKxzDY+auYaX3QCvOtw0bueR4Ktn1bykWuGV+8Fs9FUXC0jCjZ4aRqtqgcW/nz9FphXNyza8aUpXgNJOgBuvKF+QWcjAQQcwciO46rdyfVPSUJMhkachew71aYfGQzPUkk+KccbWCwyAXtE8EAtNwRcEaEcExx0nm5POxkhCFdgaEkIGhJO6ATSuhA0JIQRU1iCmoSaaSEGSLrFNBkhJNAJpIQDmggg6HLwK5hiVEY5nsPwm3hwPkuoLUttcPsWzDQ+67r8J8dPALPkx3Nt+DPWWv60uSm1J4KH/FxjJzgDyuLq1qG7zSAqunomjUC47lyvSx3WEtUw6FTaCr4Ma53hb1yXs4tAFwilnG9op6Xi2hMzh8LR/8AR+yr8To5zbfluW8mgD7q6p6kWUn2O8L81b2z3r2pdn3OfIN7gVuUmg6qhwyhLZCVsDWXIVsI5+S9rCndkF7byisdZejHLaVzaezqYSNcx2jmlptycCNfFaP2WY4SySjlcS+B72tJ1cGOLXDwIv0K6FTNs25/Avn3DsVc2rnljO6f4iVzSO+R1j4j1W2M6YZ3t38IVHsxtOyrj4NlaPfZ/wBm82+iu1VBoSTugEIQgEIQgEIQgioSuhQlldO6xTCBoQSuUbYds3s5TDQNa7duHTuzbcahjR+rrdB1hRKzGYYReWVjOrgPkvnzE+0WtqBuvnc1vJnuX6luaoH1hvcm55k3+ZROn0LU9ptCz/NLv6WuI89FRYj22UzB/gxSPPfutHqSuIyVZ5qM+pshp1HEO2iqff2bY4RztvnzP2Wp4n2lVbznM9wuDuk+6bG9i0ZWWpy1RK8ES65geONqIw+PXRzDq08R9irXduNP2XHcIxKSnkEkZz0LTo4cj+ZLqmB49HUxhzDY6OadWnv+65uTDXcd/By76qaY7rKOEXyXqxiYIBWHbs3FlSwX5q7oqY8eaq8PeOK2GkI1W+Dm5ctMxS2K9WtssZakKLNVK7m7qUJc1MpI953dxVJSXkfut8TyC2uniDRYLTCb7U5L49KrbXGxR4fUTHVsZDRze4brG+LiF8+YQ/dZn4k8Trdbh217Ue2qI6KM+5HZ8ttC833GeH6vJaS2aw3V0YxyWr7DsWfDIJInbr25g8DzB5grqeyW3kVWA19mTW/T8LuZafouINqbEKLBiZZKS08einKIj6iQuY7Jdpx3Qyqu8ZAPH6vEfF6rpFHWslYHxODmniD68llZpfb2QhCgCEIQO6SEkEVNYpqEmmkEnOABJ0GaDnfbLtkaanFNC60s994gkFkQ/UQRoSbAeJ4Lg8Lslb7d7RGsrppr3aXFkfL2bSQy3XXxVKMgpTHv7VYPkK8y9YEqFmbpF5ucgrElALJrUgskDW7dktK2TEHRvFwYH9b70diO8LSmrcOyCW2Kt745AfkfUIjboGLUT6d+6TvNP6XcxyPeFAFUTxHmuiYnhzZoy13UHiDwIXO8RpDHJuPFncDweBxHfzCwyw07OPkuUWNDXEWvn0Wx0dS4tF8gtJo6sgq8grDkBdzjo0C5Phy79FWROW2xPqg0fVeVHE6oPuZN4ycO8N5n5LGiwIvIdUZ8oxp/uPxdNOq2SFthYZALfHDftz5cknp70NI2Noa0fcnmSq3bTaxlBRyTPPvAWY3i55/S0eKm1NaI2lzjovnXtH2vdX1dmn/ChJDRwc74nfQeK2c/tT/xb3vfLKbySEuce8/lvBe0c+arGvXo2SyvFanSVHHl+BUzqk75OilSy5Ksvmq51bGNiwvEbHlot1wXaSSBwfE8tPEcHdRoVzOB6u6GvLR14JLv2ix3zZ3tBhns2a0cmmvuO6E6dCtrXzZT1wPHPkVt+znaJLT2Y4+0j/ldq0f6TwS4/wARK7IhVeCbSQ1TbxO97iw2Dhzy4jvCtFRYIQhQId00k1CTC1ftMxv+Fwyd7TZzh7Nn9T8vS62dcn7fsRtFTQ8XPdIR3NaWj5vRDibtQOS9V4t/UvVxUrkXIJSTUAWJCyWJOaBlZAJWS3kGTnWC33sYw4mqfMeDCB4kX9Fz2QrtvZThns4zl8LfMkk/NKR0WorGRRuklcGMaLucTYABck2i7RWzzBjadpp75uf7QSnk9m5mw6d/vDRW/aPWOqHfw0dyI7OLR8TxnY87DguaVAz7uh6eedvE9ypa7eDhmU3W/wBBjlBNPHGyWSMyENF2ndJOg33jK5y8V0qgwtkQswdTqT1JXzuymudbdM7W/URbI7t7C2d+oXYezTbcVTTTVBtUw89ZYxo7+oaHz45ThIj9PDlhJd9N3YxZPlDRdZubZUG0OJCONzibABbenn+2i9rG25jZ7GJ3vvuMvhbxK5BDkFIxrFDU1EkpP6jlfg0X3fv4qK0qIskXWQco+8st9TtD0e7IqC1SHuyKjtVatHvGVNglVcCvaGSyiUsWgk5KVDWc1VxTL1L1pKrpteE4mWkFjrEZhwNiOVl1DZjtFDrMq7DQCUaf7xw6rhkE5BVrTYnlnkfkrdVTuPphjwQCCCDoQbg9CmuM7L7eyU/u/rZ/IdB3tOoQqeNT5R1pNYprNZkuE9vE96+Fv8sP/J37Luq+dO2St9pi0oH+WyNnju7x/wCSkaNDqV6OXnBxWZSrBMlIIuoSLrEjimkgFkFiFkg98MpvaVEbObh5DM+i79sq0RQyO5AfIFcb7P6Lfqi4/CPmf7LueDQWab6cu/goyWnprdFhzzMZHjNxLjfvK59jFJu1MzBluyPz5XJIN7GwDTfxHJdqrN2Ju8fAcyuUbXxhuIT7wvo4jLhGwu1B1O6Pwqld/wCPvOxVxkMa59rboy5jIlo14ZuNyM+in4Lgr4nxysJbID7XeGrSdPrlyPeoOIw/4ZDr3J3eNt4kbxF/9W63T4e4rob4xYjLl5CwCvFv3Za1i3DZ/adtVDnlK3J7f+ze4rm/bFtFusEDDnJ+r+ga+dwPNe1G90Uu+w23bknhu8b91ly7aLGDVVUkx0cbNHJg0+/irS7eZZpAamXLElF1ZV6Apk815NWZUJJ5yKwCJJAiygjJZgrzBTBUJSWOXq16jhyz3laKpjHZKQybmVXhyyEittGl3R1+duCFUxVJ4IVtq6f/2Q=="/>
          <p:cNvSpPr>
            <a:spLocks noChangeAspect="1" noChangeArrowheads="1"/>
          </p:cNvSpPr>
          <p:nvPr/>
        </p:nvSpPr>
        <p:spPr bwMode="auto">
          <a:xfrm>
            <a:off x="215900" y="-733425"/>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0000"/>
              </a:solidFill>
            </a:endParaRPr>
          </a:p>
        </p:txBody>
      </p:sp>
      <p:sp>
        <p:nvSpPr>
          <p:cNvPr id="7172" name="TextBox 3"/>
          <p:cNvSpPr txBox="1">
            <a:spLocks noChangeArrowheads="1"/>
          </p:cNvSpPr>
          <p:nvPr/>
        </p:nvSpPr>
        <p:spPr bwMode="auto">
          <a:xfrm>
            <a:off x="1763688" y="44624"/>
            <a:ext cx="576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hangingPunct="1"/>
            <a:r>
              <a:rPr lang="en-GB" sz="2400" dirty="0">
                <a:solidFill>
                  <a:srgbClr val="01430A"/>
                </a:solidFill>
              </a:rPr>
              <a:t>Does de-regulation impact capacity?</a:t>
            </a:r>
          </a:p>
        </p:txBody>
      </p:sp>
      <p:pic>
        <p:nvPicPr>
          <p:cNvPr id="8" name="Picture 2" descr="http://s3-eu-west-1.amazonaws.com/24dash-media/image/2015/01/12/58691/580_Image_HCA-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19648"/>
            <a:ext cx="2418747" cy="1609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03848" y="980728"/>
            <a:ext cx="5472608" cy="5324535"/>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GB" sz="2000" i="1" dirty="0">
                <a:solidFill>
                  <a:srgbClr val="01430A"/>
                </a:solidFill>
              </a:rPr>
              <a:t>Core regulation tools remain:</a:t>
            </a:r>
          </a:p>
          <a:p>
            <a:pPr marL="1085850" lvl="2" indent="-171450">
              <a:buFont typeface="Arial" panose="020B0604020202020204" pitchFamily="34" charset="0"/>
              <a:buChar char="•"/>
            </a:pPr>
            <a:r>
              <a:rPr lang="en-GB" sz="2000" dirty="0">
                <a:solidFill>
                  <a:srgbClr val="01430A"/>
                </a:solidFill>
              </a:rPr>
              <a:t>Setting standards</a:t>
            </a:r>
          </a:p>
          <a:p>
            <a:pPr marL="1085850" lvl="2" indent="-171450">
              <a:buFont typeface="Arial" panose="020B0604020202020204" pitchFamily="34" charset="0"/>
              <a:buChar char="•"/>
            </a:pPr>
            <a:r>
              <a:rPr lang="en-GB" sz="2000" dirty="0">
                <a:solidFill>
                  <a:srgbClr val="01430A"/>
                </a:solidFill>
              </a:rPr>
              <a:t>Enforcement toolset for non-compliance</a:t>
            </a:r>
          </a:p>
          <a:p>
            <a:pPr lvl="2"/>
            <a:endParaRPr lang="en-GB" sz="2000" dirty="0">
              <a:solidFill>
                <a:srgbClr val="01430A"/>
              </a:solidFill>
            </a:endParaRPr>
          </a:p>
          <a:p>
            <a:pPr marL="171450" indent="-171450">
              <a:buFont typeface="Arial" panose="020B0604020202020204" pitchFamily="34" charset="0"/>
              <a:buChar char="•"/>
            </a:pPr>
            <a:r>
              <a:rPr lang="en-GB" sz="2000" i="1" dirty="0">
                <a:solidFill>
                  <a:srgbClr val="01430A"/>
                </a:solidFill>
              </a:rPr>
              <a:t>Features of Deregulation</a:t>
            </a:r>
            <a:r>
              <a:rPr lang="en-GB" sz="2000" dirty="0">
                <a:solidFill>
                  <a:srgbClr val="01430A"/>
                </a:solidFill>
              </a:rPr>
              <a:t>:</a:t>
            </a:r>
          </a:p>
          <a:p>
            <a:pPr marL="1085850" lvl="2" indent="-171450">
              <a:buFont typeface="Arial" panose="020B0604020202020204" pitchFamily="34" charset="0"/>
              <a:buChar char="•"/>
            </a:pPr>
            <a:r>
              <a:rPr lang="en-GB" sz="2000" dirty="0">
                <a:solidFill>
                  <a:srgbClr val="01430A"/>
                </a:solidFill>
              </a:rPr>
              <a:t>Removal of consents for constitutional change</a:t>
            </a:r>
          </a:p>
          <a:p>
            <a:pPr marL="1085850" lvl="2" indent="-171450">
              <a:buFont typeface="Arial" panose="020B0604020202020204" pitchFamily="34" charset="0"/>
              <a:buChar char="•"/>
            </a:pPr>
            <a:r>
              <a:rPr lang="en-GB" sz="2000" dirty="0">
                <a:solidFill>
                  <a:srgbClr val="01430A"/>
                </a:solidFill>
              </a:rPr>
              <a:t>Removal of consents for disposals</a:t>
            </a:r>
          </a:p>
          <a:p>
            <a:pPr marL="1085850" lvl="2" indent="-171450">
              <a:buFont typeface="Arial" panose="020B0604020202020204" pitchFamily="34" charset="0"/>
              <a:buChar char="•"/>
            </a:pPr>
            <a:r>
              <a:rPr lang="en-GB" sz="2000" dirty="0">
                <a:solidFill>
                  <a:srgbClr val="01430A"/>
                </a:solidFill>
              </a:rPr>
              <a:t>Introduction of regulator notification of constitutional changes, restructures and disposals</a:t>
            </a:r>
          </a:p>
          <a:p>
            <a:pPr marL="1085850" lvl="2" indent="-171450">
              <a:buFont typeface="Arial" panose="020B0604020202020204" pitchFamily="34" charset="0"/>
              <a:buChar char="•"/>
            </a:pPr>
            <a:r>
              <a:rPr lang="en-GB" sz="2000" dirty="0">
                <a:solidFill>
                  <a:srgbClr val="01430A"/>
                </a:solidFill>
              </a:rPr>
              <a:t>Removal of disposals proceeds fund</a:t>
            </a:r>
          </a:p>
          <a:p>
            <a:pPr marL="1085850" lvl="2" indent="-171450">
              <a:buFont typeface="Arial" panose="020B0604020202020204" pitchFamily="34" charset="0"/>
              <a:buChar char="•"/>
            </a:pPr>
            <a:endParaRPr lang="en-GB" sz="2000" dirty="0">
              <a:solidFill>
                <a:srgbClr val="01430A"/>
              </a:solidFill>
            </a:endParaRPr>
          </a:p>
          <a:p>
            <a:pPr marL="171450" indent="-171450">
              <a:buFont typeface="Arial" panose="020B0604020202020204" pitchFamily="34" charset="0"/>
              <a:buChar char="•"/>
            </a:pPr>
            <a:r>
              <a:rPr lang="en-GB" sz="2000" i="1" dirty="0">
                <a:solidFill>
                  <a:srgbClr val="01430A"/>
                </a:solidFill>
              </a:rPr>
              <a:t>Efficiency: Social Housing Cost per Unit</a:t>
            </a:r>
          </a:p>
          <a:p>
            <a:pPr marL="171450" indent="-171450">
              <a:buFont typeface="Arial" panose="020B0604020202020204" pitchFamily="34" charset="0"/>
              <a:buChar char="•"/>
            </a:pPr>
            <a:endParaRPr lang="en-GB" sz="2000" i="1" dirty="0">
              <a:solidFill>
                <a:srgbClr val="01430A"/>
              </a:solidFill>
            </a:endParaRPr>
          </a:p>
          <a:p>
            <a:pPr marL="171450" indent="-171450">
              <a:buFont typeface="Arial" panose="020B0604020202020204" pitchFamily="34" charset="0"/>
              <a:buChar char="•"/>
            </a:pPr>
            <a:r>
              <a:rPr lang="en-GB" sz="2000" i="1" dirty="0">
                <a:solidFill>
                  <a:srgbClr val="01430A"/>
                </a:solidFill>
              </a:rPr>
              <a:t>Housing Administration</a:t>
            </a:r>
          </a:p>
        </p:txBody>
      </p:sp>
      <p:pic>
        <p:nvPicPr>
          <p:cNvPr id="2050" name="Picture 2" descr="http://www.insidehousing.co.uk/Pictures/web/j/w/u/JULIAN_ASHBY__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549447"/>
            <a:ext cx="1369335" cy="205400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fiona macgregor hca">
            <a:hlinkClick r:id="rId4"/>
          </p:cNvPr>
          <p:cNvSpPr>
            <a:spLocks noChangeAspect="1" noChangeArrowheads="1"/>
          </p:cNvSpPr>
          <p:nvPr/>
        </p:nvSpPr>
        <p:spPr bwMode="auto">
          <a:xfrm>
            <a:off x="46038" y="-952500"/>
            <a:ext cx="2295525" cy="1990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fiona macgregor hca">
            <a:hlinkClick r:id="rId4"/>
          </p:cNvPr>
          <p:cNvSpPr>
            <a:spLocks noChangeAspect="1" noChangeArrowheads="1"/>
          </p:cNvSpPr>
          <p:nvPr/>
        </p:nvSpPr>
        <p:spPr bwMode="auto">
          <a:xfrm>
            <a:off x="273050" y="-793296"/>
            <a:ext cx="2295525" cy="1990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536" y="4293096"/>
            <a:ext cx="2364535" cy="2050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3F59924A-0AB8-4FE4-8EC0-4D84FB19C847}" type="slidenum">
              <a:rPr lang="en-GB" smtClean="0"/>
              <a:pPr>
                <a:defRPr/>
              </a:pPr>
              <a:t>32</a:t>
            </a:fld>
            <a:endParaRPr lang="en-GB" dirty="0"/>
          </a:p>
        </p:txBody>
      </p:sp>
    </p:spTree>
    <p:extLst>
      <p:ext uri="{BB962C8B-B14F-4D97-AF65-F5344CB8AC3E}">
        <p14:creationId xmlns:p14="http://schemas.microsoft.com/office/powerpoint/2010/main" val="3742816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2272"/>
            <a:ext cx="7772400" cy="1143000"/>
          </a:xfrm>
        </p:spPr>
        <p:txBody>
          <a:bodyPr/>
          <a:lstStyle/>
          <a:p>
            <a:r>
              <a:rPr lang="en-GB" sz="2400" dirty="0">
                <a:solidFill>
                  <a:srgbClr val="01430A"/>
                </a:solidFill>
              </a:rPr>
              <a:t>Sales Exposure</a:t>
            </a:r>
          </a:p>
        </p:txBody>
      </p:sp>
      <p:sp>
        <p:nvSpPr>
          <p:cNvPr id="6" name="TextBox 5"/>
          <p:cNvSpPr txBox="1"/>
          <p:nvPr/>
        </p:nvSpPr>
        <p:spPr>
          <a:xfrm>
            <a:off x="1401269" y="4897030"/>
            <a:ext cx="6483099" cy="1938992"/>
          </a:xfrm>
          <a:prstGeom prst="rect">
            <a:avLst/>
          </a:prstGeom>
          <a:noFill/>
          <a:ln>
            <a:solidFill>
              <a:srgbClr val="01430A"/>
            </a:solidFill>
          </a:ln>
        </p:spPr>
        <p:txBody>
          <a:bodyPr wrap="square" rtlCol="0">
            <a:spAutoFit/>
          </a:bodyPr>
          <a:lstStyle/>
          <a:p>
            <a:pPr marL="171450" indent="-171450">
              <a:buFont typeface="Arial" panose="020B0604020202020204" pitchFamily="34" charset="0"/>
              <a:buChar char="•"/>
            </a:pPr>
            <a:r>
              <a:rPr lang="en-GB" sz="2000" dirty="0">
                <a:solidFill>
                  <a:srgbClr val="01430A"/>
                </a:solidFill>
              </a:rPr>
              <a:t>Outright sales, First tranche sales, fixed asset sales</a:t>
            </a:r>
          </a:p>
          <a:p>
            <a:pPr marL="171450" indent="-171450">
              <a:buFont typeface="Arial" panose="020B0604020202020204" pitchFamily="34" charset="0"/>
              <a:buChar char="•"/>
            </a:pPr>
            <a:r>
              <a:rPr lang="en-GB" sz="2000" dirty="0">
                <a:solidFill>
                  <a:srgbClr val="01430A"/>
                </a:solidFill>
              </a:rPr>
              <a:t>Historic accounts focus on London-centric sales</a:t>
            </a:r>
          </a:p>
          <a:p>
            <a:pPr marL="171450" indent="-171450">
              <a:buFont typeface="Arial" panose="020B0604020202020204" pitchFamily="34" charset="0"/>
              <a:buChar char="•"/>
            </a:pPr>
            <a:r>
              <a:rPr lang="en-GB" sz="2000" dirty="0">
                <a:solidFill>
                  <a:srgbClr val="01430A"/>
                </a:solidFill>
              </a:rPr>
              <a:t>Forward looking sales show a more national picture and rapid growth of individual programmes</a:t>
            </a:r>
          </a:p>
          <a:p>
            <a:pPr marL="171450" indent="-171450">
              <a:buFont typeface="Arial" panose="020B0604020202020204" pitchFamily="34" charset="0"/>
              <a:buChar char="•"/>
            </a:pPr>
            <a:r>
              <a:rPr lang="en-GB" sz="2000" dirty="0">
                <a:solidFill>
                  <a:srgbClr val="01430A"/>
                </a:solidFill>
              </a:rPr>
              <a:t>More nuanced analysis would look at timing, clustering, expertise as well as liquidity</a:t>
            </a:r>
            <a:endParaRPr lang="en-GB" dirty="0"/>
          </a:p>
        </p:txBody>
      </p:sp>
      <p:graphicFrame>
        <p:nvGraphicFramePr>
          <p:cNvPr id="7" name="Object 6"/>
          <p:cNvGraphicFramePr>
            <a:graphicFrameLocks noChangeAspect="1"/>
          </p:cNvGraphicFramePr>
          <p:nvPr>
            <p:extLst/>
          </p:nvPr>
        </p:nvGraphicFramePr>
        <p:xfrm>
          <a:off x="611560" y="764568"/>
          <a:ext cx="8134672" cy="4032584"/>
        </p:xfrm>
        <a:graphic>
          <a:graphicData uri="http://schemas.openxmlformats.org/presentationml/2006/ole">
            <mc:AlternateContent xmlns:mc="http://schemas.openxmlformats.org/markup-compatibility/2006">
              <mc:Choice xmlns:v="urn:schemas-microsoft-com:vml" Requires="v">
                <p:oleObj spid="_x0000_s1036" name="Worksheet" r:id="rId4" imgW="7315200" imgH="3781335" progId="Excel.Sheet.12">
                  <p:embed/>
                </p:oleObj>
              </mc:Choice>
              <mc:Fallback>
                <p:oleObj name="Worksheet" r:id="rId4" imgW="7315200" imgH="3781335" progId="Excel.Sheet.12">
                  <p:embed/>
                  <p:pic>
                    <p:nvPicPr>
                      <p:cNvPr id="7" name="Object 6"/>
                      <p:cNvPicPr/>
                      <p:nvPr/>
                    </p:nvPicPr>
                    <p:blipFill>
                      <a:blip r:embed="rId5"/>
                      <a:stretch>
                        <a:fillRect/>
                      </a:stretch>
                    </p:blipFill>
                    <p:spPr>
                      <a:xfrm>
                        <a:off x="611560" y="764568"/>
                        <a:ext cx="8134672" cy="4032584"/>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3F59924A-0AB8-4FE4-8EC0-4D84FB19C847}" type="slidenum">
              <a:rPr lang="en-GB" smtClean="0"/>
              <a:pPr>
                <a:defRPr/>
              </a:pPr>
              <a:t>33</a:t>
            </a:fld>
            <a:endParaRPr lang="en-GB" dirty="0"/>
          </a:p>
        </p:txBody>
      </p:sp>
    </p:spTree>
    <p:extLst>
      <p:ext uri="{BB962C8B-B14F-4D97-AF65-F5344CB8AC3E}">
        <p14:creationId xmlns:p14="http://schemas.microsoft.com/office/powerpoint/2010/main" val="2721050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6" descr="data:image/jpeg;base64,/9j/4AAQSkZJRgABAQAAAQABAAD/2wCEAAkGBhQSEBQUEBQVFRUVGBgYGBQXFRIWFRUVFRYVFhQUFxQYHCYeGBojGhUUHy8gIycpLCwsFx4xNTAqNSYrLCkBCQoKDgwOFw8PFykcHRwpKSkpKSkpKSkpKSkpKSkpKikpKSkpKSkpKSkpKSkpKSkpKSksKSk1KSkpLDYpKSkpKf/AABEIAMABBwMBIgACEQEDEQH/xAAcAAACAgMBAQAAAAAAAAAAAAAAAQQFAgYHAwj/xAA8EAABAwIDBQUHAgQGAwAAAAABAAIDBBEFITEGEkFRcQdhgZGxEyJCocHR8DLhFFJy8SNDYoKywhYzkv/EABkBAQADAQEAAAAAAAAAAAAAAAABAgMEBf/EACARAQEAAgIDAQEBAQAAAAAAAAABAhEDIRIxQQRRIhP/2gAMAwEAAhEDEQA/AOyIQhUSEIQgEIQgd0IQiDTSQgaEKnxfaFkQNjd3K/FLdJk2tZJg0XcQBzVfUbSQs1dfoLrnmJbTSSutfPlyH5xVc6udfN4HQbx/YLL/AKfxrOP+ujP2zjAuGm3O4H1XkNtGnSy58Kg8Sf6jpfuuQLea9Y3tIsXNJGu6Tl3ZZeanyp4R0H/yy2rL9CDfpzUqn2rhdk7eb1Bt8tFzyGoAuBc9zi8eWgPWys4JsiHbwPLM9M8x5qfKouMdFgqWvF2Oa4dxB9F6rm7GuHvAd4c0OvfvLc/MBbFhuOvaAJLkcCfurbUuLZkLygqQ8XavVSqaEIQNCQTQCEBCAQhCAQhCAQhCCOhK6aJCEIQCEIRBhCEIGEIVXtDjAp4S7V3wjUk9Et0mTfSv2p2l9iNyPN51I+Efdc5rax8hu51h+fEcz4LxrKx8jy5514am/fwUKSW2Yvfnqb9efRcuWXlXXjh4w5awMaQALZZne8MhbezWUFTYAk3zvY2aOu6P3UOKG5u5274XN+gyU2ni5bx66nqBZREvX2wJu+55ZHLwPoAF7MhDhvMaW55O0cT3Z387L2ihOlrC3E3P2svdtBGM3E9Lj5C1uWqvtXTMRER7pe/xLS7Pi4kHyUjDqVhAF33HcB1yIy+SzhDDkzIDi73s+GVj6qaxriLRmxyJIu3zP0Vto0nwvDAAJLdbWPXX1SdWFhJeGkHLebYdCbnX8sF4MoC8neub2BNvUcc14z0ZA9nwsQRlu24EnoFO1fF74ftfHHJqQdHNIsL3tcevit8gqQ8XabjmuTnZ9vtC4NOttdBwOtjqFseB1xiIB0vaw9bKZdK5Y79N7TXlBIHNBGhXqtGIQEIQNCSaAQhCAQhCAQhCCMhJNA0IQgEIQgaEk0AufbcVxfLug5Nyt38V0BxyXMNoX70jyNSSAe7uWfJ6a8XtrUgPD+6jlufvEk9w9AraCiuL6gX8Tx8Fk2hHJctdsx2q44Bfkfn1yUt0gAyBJ58/qpsdEvdtCAo2v4K+B7yfd90d3HqrKKmcTa/oet17xU6sIIgPzNN7TcZDpcPAAyBPQD0V5Q0YA0USnbkrGnfZb4sM494accFU4hS+8cvwK/o26qJVQe/daWdMpe1bQ0QLXbw1y8CbgfM2XnT0Z3QHZn9N/A2P5xCvqSmy+nO2iYpMiDwJt4q0nTK3s9npw6K3EHTqrRU2GsLZSOd78irlWjOmhIJogJpIQNCEIBCEIBCLoQRU0kIMkBJNAIQhAJpIQD23BHMLmGIwH2jgeFx4g/suoLS8foN2YngTcdTn91TObjTjuqo4KbdYBZLczUyRuQWFlx5PRx9PAMssuCydqm92So10TD5qbCFAjOasaUK2KMlhA3IKdGxV0dWAM1LpqwE2uF04ubKVcU6c0V0oMxkpLQtvjmt1WFOF7SMWBjzFl6vKllUdsdnDr+xUteL4727ivZEBCEIg0JIQNCEIBNJF0DQkmgioSTQATCSEGSEk0AhCEAqraOlLot4atz8OKtV51Ue8xwHEFL3Ey6rQKp4aCTkAqeXG2DVTseiNw29uY6KgrKaGx37kjlz+64sp29HDLpMZtBG42B8VNiqA9uS090sF8gRw1++RVrh0wu3ddcKLi0xzbBI6wvb+6jzYo8NO6PqrzC6QPBDhcKrx6AsyjbfXySRNy+Ndfi07znkBxyAWwYKHEg7wPddam1jpJffa7dHcNOQF8uuqk4LgspqAbOMeWjy1wte+YOeo8leY7+ssstfHVsNkc3VXMMwK1WCiqGNBuO4XvccARYAnvFvFW2G1BvmM9CtsbZ1XPnJe1zwWY1yWGoSjd8gtWFiJWVxYeAaBcnM+mqzwvFo5270Tg62RtcEHvBzCq2TGR7w4gtdcNtbS34VTbBgtqZ28M/MOIWH/AEvlJ8run5scuLLL7jNt7Qkmt3nBCEIC6LoQgaEkIGhJNBECaSAgyQhCAumkhA00kIGhAQg0rbCnvLe3Dz0Wlw4Y9shfYPBBAHK5uSPzgukbXwDdY63EgnwC1N0RPRcud1k7+KbxabPszulxc8gOA9wae6bg93yU3BcNEdgN45/Eb26ch3K8mgHVYx09is8uTbo4+KYtnwEXuO5PE6K7SHBZYA6ytKxg3cytcJvFnyX/AG0E4YA73SQrLD4ntOTvMfVKrrGB9tVLpJmlZy9tbjuLWGWRwG8fT7KzpYjkoVIVcU7Ml0Y9uTOTFKj0RKy4I0uCL8r8UNSlcQ0louQDYczbILRzue7KPc2RsZyLXFp8NVs+y1CGmaTi+R3lvFVdPghicZA4ukffLL3SdT81s+EwBkQaOGvXU+q5uLC77eh+rlnhfH7qJqEkLqeUaEk1KAhCEAmki6BoQhEoiaSFAyTWCd0GSEk0AmkhA00kIKjaqHegB/lc0+o+oWoPddb1jMd4JP6SfLP6LnJqFy807eh+W/5rxxCq3Fjh8xc3ePHIDuB19VW4mS99l5kOAG4bW4cPJZadjc8Gq7SAXWwYlVwtAMjwO7UnmABquc0OJuiJNrm2pOV+8cfNTIKt0v8A7XXudNB5LTG+M0yyx8rt747TMklc6I5WGf8Aqz+llBpKxzDY+auYaX3QCvOtw0bueR4Ktn1bykWuGV+8Fs9FUXC0jCjZ4aRqtqgcW/nz9FphXNyza8aUpXgNJOgBuvKF+QWcjAQQcwciO46rdyfVPSUJMhkachew71aYfGQzPUkk+KccbWCwyAXtE8EAtNwRcEaEcExx0nm5POxkhCFdgaEkIGhJO6ATSuhA0JIQRU1iCmoSaaSEGSLrFNBkhJNAJpIQDmggg6HLwK5hiVEY5nsPwm3hwPkuoLUttcPsWzDQ+67r8J8dPALPkx3Nt+DPWWv60uSm1J4KH/FxjJzgDyuLq1qG7zSAqunomjUC47lyvSx3WEtUw6FTaCr4Ma53hb1yXs4tAFwilnG9op6Xi2hMzh8LR/8AR+yr8To5zbfluW8mgD7q6p6kWUn2O8L81b2z3r2pdn3OfIN7gVuUmg6qhwyhLZCVsDWXIVsI5+S9rCndkF7byisdZejHLaVzaezqYSNcx2jmlptycCNfFaP2WY4SySjlcS+B72tJ1cGOLXDwIv0K6FTNs25/Avn3DsVc2rnljO6f4iVzSO+R1j4j1W2M6YZ3t38IVHsxtOyrj4NlaPfZ/wBm82+iu1VBoSTugEIQgEIQgEIQgioSuhQlldO6xTCBoQSuUbYds3s5TDQNa7duHTuzbcahjR+rrdB1hRKzGYYReWVjOrgPkvnzE+0WtqBuvnc1vJnuX6luaoH1hvcm55k3+ZROn0LU9ptCz/NLv6WuI89FRYj22UzB/gxSPPfutHqSuIyVZ5qM+pshp1HEO2iqff2bY4RztvnzP2Wp4n2lVbznM9wuDuk+6bG9i0ZWWpy1RK8ES65geONqIw+PXRzDq08R9irXduNP2XHcIxKSnkEkZz0LTo4cj+ZLqmB49HUxhzDY6OadWnv+65uTDXcd/By76qaY7rKOEXyXqxiYIBWHbs3FlSwX5q7oqY8eaq8PeOK2GkI1W+Dm5ctMxS2K9WtssZakKLNVK7m7qUJc1MpI953dxVJSXkfut8TyC2uniDRYLTCb7U5L49KrbXGxR4fUTHVsZDRze4brG+LiF8+YQ/dZn4k8Trdbh217Ue2qI6KM+5HZ8ttC833GeH6vJaS2aw3V0YxyWr7DsWfDIJInbr25g8DzB5grqeyW3kVWA19mTW/T8LuZafouINqbEKLBiZZKS08einKIj6iQuY7Jdpx3Qyqu8ZAPH6vEfF6rpFHWslYHxODmniD68llZpfb2QhCgCEIQO6SEkEVNYpqEmmkEnOABJ0GaDnfbLtkaanFNC60s994gkFkQ/UQRoSbAeJ4Lg8Lslb7d7RGsrppr3aXFkfL2bSQy3XXxVKMgpTHv7VYPkK8y9YEqFmbpF5ucgrElALJrUgskDW7dktK2TEHRvFwYH9b70diO8LSmrcOyCW2Kt745AfkfUIjboGLUT6d+6TvNP6XcxyPeFAFUTxHmuiYnhzZoy13UHiDwIXO8RpDHJuPFncDweBxHfzCwyw07OPkuUWNDXEWvn0Wx0dS4tF8gtJo6sgq8grDkBdzjo0C5Phy79FWROW2xPqg0fVeVHE6oPuZN4ycO8N5n5LGiwIvIdUZ8oxp/uPxdNOq2SFthYZALfHDftz5cknp70NI2Noa0fcnmSq3bTaxlBRyTPPvAWY3i55/S0eKm1NaI2lzjovnXtH2vdX1dmn/ChJDRwc74nfQeK2c/tT/xb3vfLKbySEuce8/lvBe0c+arGvXo2SyvFanSVHHl+BUzqk75OilSy5Ksvmq51bGNiwvEbHlot1wXaSSBwfE8tPEcHdRoVzOB6u6GvLR14JLv2ix3zZ3tBhns2a0cmmvuO6E6dCtrXzZT1wPHPkVt+znaJLT2Y4+0j/ldq0f6TwS4/wARK7IhVeCbSQ1TbxO97iw2Dhzy4jvCtFRYIQhQId00k1CTC1ftMxv+Fwyd7TZzh7Nn9T8vS62dcn7fsRtFTQ8XPdIR3NaWj5vRDibtQOS9V4t/UvVxUrkXIJSTUAWJCyWJOaBlZAJWS3kGTnWC33sYw4mqfMeDCB4kX9Fz2QrtvZThns4zl8LfMkk/NKR0WorGRRuklcGMaLucTYABck2i7RWzzBjadpp75uf7QSnk9m5mw6d/vDRW/aPWOqHfw0dyI7OLR8TxnY87DguaVAz7uh6eedvE9ypa7eDhmU3W/wBBjlBNPHGyWSMyENF2ndJOg33jK5y8V0qgwtkQswdTqT1JXzuymudbdM7W/URbI7t7C2d+oXYezTbcVTTTVBtUw89ZYxo7+oaHz45ThIj9PDlhJd9N3YxZPlDRdZubZUG0OJCONzibABbenn+2i9rG25jZ7GJ3vvuMvhbxK5BDkFIxrFDU1EkpP6jlfg0X3fv4qK0qIskXWQco+8st9TtD0e7IqC1SHuyKjtVatHvGVNglVcCvaGSyiUsWgk5KVDWc1VxTL1L1pKrpteE4mWkFjrEZhwNiOVl1DZjtFDrMq7DQCUaf7xw6rhkE5BVrTYnlnkfkrdVTuPphjwQCCCDoQbg9CmuM7L7eyU/u/rZ/IdB3tOoQqeNT5R1pNYprNZkuE9vE96+Fv8sP/J37Luq+dO2St9pi0oH+WyNnju7x/wCSkaNDqV6OXnBxWZSrBMlIIuoSLrEjimkgFkFiFkg98MpvaVEbObh5DM+i79sq0RQyO5AfIFcb7P6Lfqi4/CPmf7LueDQWab6cu/goyWnprdFhzzMZHjNxLjfvK59jFJu1MzBluyPz5XJIN7GwDTfxHJdqrN2Ju8fAcyuUbXxhuIT7wvo4jLhGwu1B1O6Pwqld/wCPvOxVxkMa59rboy5jIlo14ZuNyM+in4Lgr4nxysJbID7XeGrSdPrlyPeoOIw/4ZDr3J3eNt4kbxF/9W63T4e4rob4xYjLl5CwCvFv3Za1i3DZ/adtVDnlK3J7f+ze4rm/bFtFusEDDnJ+r+ga+dwPNe1G90Uu+w23bknhu8b91ly7aLGDVVUkx0cbNHJg0+/irS7eZZpAamXLElF1ZV6Apk815NWZUJJ5yKwCJJAiygjJZgrzBTBUJSWOXq16jhyz3laKpjHZKQybmVXhyyEittGl3R1+duCFUxVJ4IVtq6f/2Q=="/>
          <p:cNvSpPr>
            <a:spLocks noChangeAspect="1" noChangeArrowheads="1"/>
          </p:cNvSpPr>
          <p:nvPr/>
        </p:nvSpPr>
        <p:spPr bwMode="auto">
          <a:xfrm>
            <a:off x="63500" y="-885825"/>
            <a:ext cx="2505075" cy="1828800"/>
          </a:xfrm>
          <a:prstGeom prst="rect">
            <a:avLst/>
          </a:prstGeom>
          <a:noFill/>
          <a:ln w="9525">
            <a:noFill/>
            <a:miter lim="800000"/>
            <a:headEnd/>
            <a:tailEnd/>
          </a:ln>
        </p:spPr>
        <p:txBody>
          <a:bodyPr/>
          <a:lstStyle/>
          <a:p>
            <a:endParaRPr lang="en-US" dirty="0"/>
          </a:p>
        </p:txBody>
      </p:sp>
      <p:sp>
        <p:nvSpPr>
          <p:cNvPr id="27651" name="AutoShape 8" descr="data:image/jpeg;base64,/9j/4AAQSkZJRgABAQAAAQABAAD/2wCEAAkGBhQSEBQUEBQVFRUVGBgYGBQXFRIWFRUVFRYVFhQUFxQYHCYeGBojGhUUHy8gIycpLCwsFx4xNTAqNSYrLCkBCQoKDgwOFw8PFykcHRwpKSkpKSkpKSkpKSkpKSkpKikpKSkpKSkpKSkpKSkpKSkpKSksKSk1KSkpLDYpKSkpKf/AABEIAMABBwMBIgACEQEDEQH/xAAcAAACAgMBAQAAAAAAAAAAAAAAAQQFAgYHAwj/xAA8EAABAwIDBQUHAgQGAwAAAAABAAIDBBEFITEGEkFRcQdhgZGxEyJCocHR8DLhFFJy8SNDYoKywhYzkv/EABkBAQADAQEAAAAAAAAAAAAAAAABAgMEBf/EACARAQEAAgIDAQEBAQAAAAAAAAABAhEDIRIxQQRRIhP/2gAMAwEAAhEDEQA/AOyIQhUSEIQgEIQgd0IQiDTSQgaEKnxfaFkQNjd3K/FLdJk2tZJg0XcQBzVfUbSQs1dfoLrnmJbTSSutfPlyH5xVc6udfN4HQbx/YLL/AKfxrOP+ujP2zjAuGm3O4H1XkNtGnSy58Kg8Sf6jpfuuQLea9Y3tIsXNJGu6Tl3ZZeanyp4R0H/yy2rL9CDfpzUqn2rhdk7eb1Bt8tFzyGoAuBc9zi8eWgPWys4JsiHbwPLM9M8x5qfKouMdFgqWvF2Oa4dxB9F6rm7GuHvAd4c0OvfvLc/MBbFhuOvaAJLkcCfurbUuLZkLygqQ8XavVSqaEIQNCQTQCEBCAQhCAQhCAQhCCOhK6aJCEIQCEIRBhCEIGEIVXtDjAp4S7V3wjUk9Et0mTfSv2p2l9iNyPN51I+Efdc5rax8hu51h+fEcz4LxrKx8jy5514am/fwUKSW2Yvfnqb9efRcuWXlXXjh4w5awMaQALZZne8MhbezWUFTYAk3zvY2aOu6P3UOKG5u5274XN+gyU2ni5bx66nqBZREvX2wJu+55ZHLwPoAF7MhDhvMaW55O0cT3Z387L2ihOlrC3E3P2svdtBGM3E9Lj5C1uWqvtXTMRER7pe/xLS7Pi4kHyUjDqVhAF33HcB1yIy+SzhDDkzIDi73s+GVj6qaxriLRmxyJIu3zP0Vto0nwvDAAJLdbWPXX1SdWFhJeGkHLebYdCbnX8sF4MoC8neub2BNvUcc14z0ZA9nwsQRlu24EnoFO1fF74ftfHHJqQdHNIsL3tcevit8gqQ8XabjmuTnZ9vtC4NOttdBwOtjqFseB1xiIB0vaw9bKZdK5Y79N7TXlBIHNBGhXqtGIQEIQNCSaAQhCAQhCAQhCCMhJNA0IQgEIQgaEk0AufbcVxfLug5Nyt38V0BxyXMNoX70jyNSSAe7uWfJ6a8XtrUgPD+6jlufvEk9w9AraCiuL6gX8Tx8Fk2hHJctdsx2q44Bfkfn1yUt0gAyBJ58/qpsdEvdtCAo2v4K+B7yfd90d3HqrKKmcTa/oet17xU6sIIgPzNN7TcZDpcPAAyBPQD0V5Q0YA0USnbkrGnfZb4sM494accFU4hS+8cvwK/o26qJVQe/daWdMpe1bQ0QLXbw1y8CbgfM2XnT0Z3QHZn9N/A2P5xCvqSmy+nO2iYpMiDwJt4q0nTK3s9npw6K3EHTqrRU2GsLZSOd78irlWjOmhIJogJpIQNCEIBCEIBCLoQRU0kIMkBJNAIQhAJpIQD23BHMLmGIwH2jgeFx4g/suoLS8foN2YngTcdTn91TObjTjuqo4KbdYBZLczUyRuQWFlx5PRx9PAMssuCydqm92So10TD5qbCFAjOasaUK2KMlhA3IKdGxV0dWAM1LpqwE2uF04ubKVcU6c0V0oMxkpLQtvjmt1WFOF7SMWBjzFl6vKllUdsdnDr+xUteL4727ivZEBCEIg0JIQNCEIBNJF0DQkmgioSTQATCSEGSEk0AhCEAqraOlLot4atz8OKtV51Ue8xwHEFL3Ey6rQKp4aCTkAqeXG2DVTseiNw29uY6KgrKaGx37kjlz+64sp29HDLpMZtBG42B8VNiqA9uS090sF8gRw1++RVrh0wu3ddcKLi0xzbBI6wvb+6jzYo8NO6PqrzC6QPBDhcKrx6AsyjbfXySRNy+Ndfi07znkBxyAWwYKHEg7wPddam1jpJffa7dHcNOQF8uuqk4LgspqAbOMeWjy1wte+YOeo8leY7+ssstfHVsNkc3VXMMwK1WCiqGNBuO4XvccARYAnvFvFW2G1BvmM9CtsbZ1XPnJe1zwWY1yWGoSjd8gtWFiJWVxYeAaBcnM+mqzwvFo5270Tg62RtcEHvBzCq2TGR7w4gtdcNtbS34VTbBgtqZ28M/MOIWH/AEvlJ8run5scuLLL7jNt7Qkmt3nBCEIC6LoQgaEkIGhJNBECaSAgyQhCAumkhA00kIGhAQg0rbCnvLe3Dz0Wlw4Y9shfYPBBAHK5uSPzgukbXwDdY63EgnwC1N0RPRcud1k7+KbxabPszulxc8gOA9wae6bg93yU3BcNEdgN45/Eb26ch3K8mgHVYx09is8uTbo4+KYtnwEXuO5PE6K7SHBZYA6ytKxg3cytcJvFnyX/AG0E4YA73SQrLD4ntOTvMfVKrrGB9tVLpJmlZy9tbjuLWGWRwG8fT7KzpYjkoVIVcU7Ml0Y9uTOTFKj0RKy4I0uCL8r8UNSlcQ0louQDYczbILRzue7KPc2RsZyLXFp8NVs+y1CGmaTi+R3lvFVdPghicZA4ukffLL3SdT81s+EwBkQaOGvXU+q5uLC77eh+rlnhfH7qJqEkLqeUaEk1KAhCEAmki6BoQhEoiaSFAyTWCd0GSEk0AmkhA00kIKjaqHegB/lc0+o+oWoPddb1jMd4JP6SfLP6LnJqFy807eh+W/5rxxCq3Fjh8xc3ePHIDuB19VW4mS99l5kOAG4bW4cPJZadjc8Gq7SAXWwYlVwtAMjwO7UnmABquc0OJuiJNrm2pOV+8cfNTIKt0v8A7XXudNB5LTG+M0yyx8rt747TMklc6I5WGf8Aqz+llBpKxzDY+auYaX3QCvOtw0bueR4Ktn1bykWuGV+8Fs9FUXC0jCjZ4aRqtqgcW/nz9FphXNyza8aUpXgNJOgBuvKF+QWcjAQQcwciO46rdyfVPSUJMhkachew71aYfGQzPUkk+KccbWCwyAXtE8EAtNwRcEaEcExx0nm5POxkhCFdgaEkIGhJO6ATSuhA0JIQRU1iCmoSaaSEGSLrFNBkhJNAJpIQDmggg6HLwK5hiVEY5nsPwm3hwPkuoLUttcPsWzDQ+67r8J8dPALPkx3Nt+DPWWv60uSm1J4KH/FxjJzgDyuLq1qG7zSAqunomjUC47lyvSx3WEtUw6FTaCr4Ma53hb1yXs4tAFwilnG9op6Xi2hMzh8LR/8AR+yr8To5zbfluW8mgD7q6p6kWUn2O8L81b2z3r2pdn3OfIN7gVuUmg6qhwyhLZCVsDWXIVsI5+S9rCndkF7byisdZejHLaVzaezqYSNcx2jmlptycCNfFaP2WY4SySjlcS+B72tJ1cGOLXDwIv0K6FTNs25/Avn3DsVc2rnljO6f4iVzSO+R1j4j1W2M6YZ3t38IVHsxtOyrj4NlaPfZ/wBm82+iu1VBoSTugEIQgEIQgEIQgioSuhQlldO6xTCBoQSuUbYds3s5TDQNa7duHTuzbcahjR+rrdB1hRKzGYYReWVjOrgPkvnzE+0WtqBuvnc1vJnuX6luaoH1hvcm55k3+ZROn0LU9ptCz/NLv6WuI89FRYj22UzB/gxSPPfutHqSuIyVZ5qM+pshp1HEO2iqff2bY4RztvnzP2Wp4n2lVbznM9wuDuk+6bG9i0ZWWpy1RK8ES65geONqIw+PXRzDq08R9irXduNP2XHcIxKSnkEkZz0LTo4cj+ZLqmB49HUxhzDY6OadWnv+65uTDXcd/By76qaY7rKOEXyXqxiYIBWHbs3FlSwX5q7oqY8eaq8PeOK2GkI1W+Dm5ctMxS2K9WtssZakKLNVK7m7qUJc1MpI953dxVJSXkfut8TyC2uniDRYLTCb7U5L49KrbXGxR4fUTHVsZDRze4brG+LiF8+YQ/dZn4k8Trdbh217Ue2qI6KM+5HZ8ttC833GeH6vJaS2aw3V0YxyWr7DsWfDIJInbr25g8DzB5grqeyW3kVWA19mTW/T8LuZafouINqbEKLBiZZKS08einKIj6iQuY7Jdpx3Qyqu8ZAPH6vEfF6rpFHWslYHxODmniD68llZpfb2QhCgCEIQO6SEkEVNYpqEmmkEnOABJ0GaDnfbLtkaanFNC60s994gkFkQ/UQRoSbAeJ4Lg8Lslb7d7RGsrppr3aXFkfL2bSQy3XXxVKMgpTHv7VYPkK8y9YEqFmbpF5ucgrElALJrUgskDW7dktK2TEHRvFwYH9b70diO8LSmrcOyCW2Kt745AfkfUIjboGLUT6d+6TvNP6XcxyPeFAFUTxHmuiYnhzZoy13UHiDwIXO8RpDHJuPFncDweBxHfzCwyw07OPkuUWNDXEWvn0Wx0dS4tF8gtJo6sgq8grDkBdzjo0C5Phy79FWROW2xPqg0fVeVHE6oPuZN4ycO8N5n5LGiwIvIdUZ8oxp/uPxdNOq2SFthYZALfHDftz5cknp70NI2Noa0fcnmSq3bTaxlBRyTPPvAWY3i55/S0eKm1NaI2lzjovnXtH2vdX1dmn/ChJDRwc74nfQeK2c/tT/xb3vfLKbySEuce8/lvBe0c+arGvXo2SyvFanSVHHl+BUzqk75OilSy5Ksvmq51bGNiwvEbHlot1wXaSSBwfE8tPEcHdRoVzOB6u6GvLR14JLv2ix3zZ3tBhns2a0cmmvuO6E6dCtrXzZT1wPHPkVt+znaJLT2Y4+0j/ldq0f6TwS4/wARK7IhVeCbSQ1TbxO97iw2Dhzy4jvCtFRYIQhQId00k1CTC1ftMxv+Fwyd7TZzh7Nn9T8vS62dcn7fsRtFTQ8XPdIR3NaWj5vRDibtQOS9V4t/UvVxUrkXIJSTUAWJCyWJOaBlZAJWS3kGTnWC33sYw4mqfMeDCB4kX9Fz2QrtvZThns4zl8LfMkk/NKR0WorGRRuklcGMaLucTYABck2i7RWzzBjadpp75uf7QSnk9m5mw6d/vDRW/aPWOqHfw0dyI7OLR8TxnY87DguaVAz7uh6eedvE9ypa7eDhmU3W/wBBjlBNPHGyWSMyENF2ndJOg33jK5y8V0qgwtkQswdTqT1JXzuymudbdM7W/URbI7t7C2d+oXYezTbcVTTTVBtUw89ZYxo7+oaHz45ThIj9PDlhJd9N3YxZPlDRdZubZUG0OJCONzibABbenn+2i9rG25jZ7GJ3vvuMvhbxK5BDkFIxrFDU1EkpP6jlfg0X3fv4qK0qIskXWQco+8st9TtD0e7IqC1SHuyKjtVatHvGVNglVcCvaGSyiUsWgk5KVDWc1VxTL1L1pKrpteE4mWkFjrEZhwNiOVl1DZjtFDrMq7DQCUaf7xw6rhkE5BVrTYnlnkfkrdVTuPphjwQCCCDoQbg9CmuM7L7eyU/u/rZ/IdB3tOoQqeNT5R1pNYprNZkuE9vE96+Fv8sP/J37Luq+dO2St9pi0oH+WyNnju7x/wCSkaNDqV6OXnBxWZSrBMlIIuoSLrEjimkgFkFiFkg98MpvaVEbObh5DM+i79sq0RQyO5AfIFcb7P6Lfqi4/CPmf7LueDQWab6cu/goyWnprdFhzzMZHjNxLjfvK59jFJu1MzBluyPz5XJIN7GwDTfxHJdqrN2Ju8fAcyuUbXxhuIT7wvo4jLhGwu1B1O6Pwqld/wCPvOxVxkMa59rboy5jIlo14ZuNyM+in4Lgr4nxysJbID7XeGrSdPrlyPeoOIw/4ZDr3J3eNt4kbxF/9W63T4e4rob4xYjLl5CwCvFv3Za1i3DZ/adtVDnlK3J7f+ze4rm/bFtFusEDDnJ+r+ga+dwPNe1G90Uu+w23bknhu8b91ly7aLGDVVUkx0cbNHJg0+/irS7eZZpAamXLElF1ZV6Apk815NWZUJJ5yKwCJJAiygjJZgrzBTBUJSWOXq16jhyz3laKpjHZKQybmVXhyyEittGl3R1+duCFUxVJ4IVtq6f/2Q=="/>
          <p:cNvSpPr>
            <a:spLocks noChangeAspect="1" noChangeArrowheads="1"/>
          </p:cNvSpPr>
          <p:nvPr/>
        </p:nvSpPr>
        <p:spPr bwMode="auto">
          <a:xfrm>
            <a:off x="215900" y="-733425"/>
            <a:ext cx="2505075" cy="1828800"/>
          </a:xfrm>
          <a:prstGeom prst="rect">
            <a:avLst/>
          </a:prstGeom>
          <a:noFill/>
          <a:ln w="9525">
            <a:noFill/>
            <a:miter lim="800000"/>
            <a:headEnd/>
            <a:tailEnd/>
          </a:ln>
        </p:spPr>
        <p:txBody>
          <a:bodyPr/>
          <a:lstStyle/>
          <a:p>
            <a:endParaRPr lang="en-US" dirty="0"/>
          </a:p>
        </p:txBody>
      </p:sp>
      <p:sp>
        <p:nvSpPr>
          <p:cNvPr id="2" name="TextBox 1"/>
          <p:cNvSpPr txBox="1"/>
          <p:nvPr/>
        </p:nvSpPr>
        <p:spPr>
          <a:xfrm>
            <a:off x="1835696" y="159023"/>
            <a:ext cx="5688632" cy="461665"/>
          </a:xfrm>
          <a:prstGeom prst="rect">
            <a:avLst/>
          </a:prstGeom>
          <a:noFill/>
        </p:spPr>
        <p:txBody>
          <a:bodyPr wrap="square" rtlCol="0">
            <a:spAutoFit/>
          </a:bodyPr>
          <a:lstStyle/>
          <a:p>
            <a:pPr algn="ctr"/>
            <a:r>
              <a:rPr lang="en-GB" sz="2400" dirty="0">
                <a:solidFill>
                  <a:srgbClr val="01430A"/>
                </a:solidFill>
              </a:rPr>
              <a:t>Mergers: the big fish eat the small fish?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73" y="980728"/>
            <a:ext cx="8342717" cy="4968552"/>
          </a:xfrm>
          <a:prstGeom prst="rect">
            <a:avLst/>
          </a:prstGeom>
        </p:spPr>
      </p:pic>
      <p:sp>
        <p:nvSpPr>
          <p:cNvPr id="5" name="TextBox 4"/>
          <p:cNvSpPr txBox="1"/>
          <p:nvPr/>
        </p:nvSpPr>
        <p:spPr>
          <a:xfrm>
            <a:off x="467544" y="6237312"/>
            <a:ext cx="6264696" cy="276999"/>
          </a:xfrm>
          <a:prstGeom prst="rect">
            <a:avLst/>
          </a:prstGeom>
          <a:noFill/>
        </p:spPr>
        <p:txBody>
          <a:bodyPr wrap="square" rtlCol="0">
            <a:spAutoFit/>
          </a:bodyPr>
          <a:lstStyle/>
          <a:p>
            <a:r>
              <a:rPr lang="en-GB" sz="1200" i="1" dirty="0" err="1">
                <a:solidFill>
                  <a:srgbClr val="01430A"/>
                </a:solidFill>
              </a:rPr>
              <a:t>Ozmo</a:t>
            </a:r>
            <a:r>
              <a:rPr lang="en-GB" sz="1200" i="1" dirty="0">
                <a:solidFill>
                  <a:srgbClr val="01430A"/>
                </a:solidFill>
              </a:rPr>
              <a:t>: Big Fish Eat Small Fish.  Cargo, Shoreditch (After Bruegel the Elder and </a:t>
            </a:r>
            <a:r>
              <a:rPr lang="en-GB" sz="1200" i="1" dirty="0" err="1">
                <a:solidFill>
                  <a:srgbClr val="01430A"/>
                </a:solidFill>
              </a:rPr>
              <a:t>Ingris</a:t>
            </a:r>
            <a:r>
              <a:rPr lang="en-GB" sz="1200" i="1" dirty="0">
                <a:solidFill>
                  <a:srgbClr val="01430A"/>
                </a:solidFill>
              </a:rPr>
              <a:t>)</a:t>
            </a:r>
          </a:p>
        </p:txBody>
      </p:sp>
      <p:sp>
        <p:nvSpPr>
          <p:cNvPr id="3" name="Slide Number Placeholder 2"/>
          <p:cNvSpPr>
            <a:spLocks noGrp="1"/>
          </p:cNvSpPr>
          <p:nvPr>
            <p:ph type="sldNum" sz="quarter" idx="12"/>
          </p:nvPr>
        </p:nvSpPr>
        <p:spPr/>
        <p:txBody>
          <a:bodyPr/>
          <a:lstStyle/>
          <a:p>
            <a:pPr>
              <a:defRPr/>
            </a:pPr>
            <a:fld id="{3F59924A-0AB8-4FE4-8EC0-4D84FB19C847}" type="slidenum">
              <a:rPr lang="en-GB" smtClean="0"/>
              <a:pPr>
                <a:defRPr/>
              </a:pPr>
              <a:t>34</a:t>
            </a:fld>
            <a:endParaRPr lang="en-GB" dirty="0"/>
          </a:p>
        </p:txBody>
      </p:sp>
    </p:spTree>
    <p:extLst>
      <p:ext uri="{BB962C8B-B14F-4D97-AF65-F5344CB8AC3E}">
        <p14:creationId xmlns:p14="http://schemas.microsoft.com/office/powerpoint/2010/main" val="1040737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2272"/>
            <a:ext cx="7772400" cy="1143000"/>
          </a:xfrm>
        </p:spPr>
        <p:txBody>
          <a:bodyPr/>
          <a:lstStyle/>
          <a:p>
            <a:r>
              <a:rPr lang="en-GB" sz="2400" dirty="0">
                <a:solidFill>
                  <a:srgbClr val="01430A"/>
                </a:solidFill>
              </a:rPr>
              <a:t>What does BREXIT mean for HAs?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072492"/>
            <a:ext cx="6456695" cy="3436628"/>
          </a:xfrm>
          <a:prstGeom prst="rect">
            <a:avLst/>
          </a:prstGeom>
        </p:spPr>
      </p:pic>
      <p:sp>
        <p:nvSpPr>
          <p:cNvPr id="6" name="TextBox 5"/>
          <p:cNvSpPr txBox="1"/>
          <p:nvPr/>
        </p:nvSpPr>
        <p:spPr>
          <a:xfrm>
            <a:off x="1403648" y="4648487"/>
            <a:ext cx="6456695" cy="2092881"/>
          </a:xfrm>
          <a:prstGeom prst="rect">
            <a:avLst/>
          </a:prstGeom>
          <a:noFill/>
          <a:ln>
            <a:solidFill>
              <a:srgbClr val="01430A"/>
            </a:solidFill>
          </a:ln>
        </p:spPr>
        <p:txBody>
          <a:bodyPr wrap="square" rtlCol="0">
            <a:spAutoFit/>
          </a:bodyPr>
          <a:lstStyle/>
          <a:p>
            <a:pPr marL="171450" indent="-171450">
              <a:buFont typeface="Arial" panose="020B0604020202020204" pitchFamily="34" charset="0"/>
              <a:buChar char="•"/>
            </a:pPr>
            <a:r>
              <a:rPr lang="en-GB" sz="2000" dirty="0">
                <a:solidFill>
                  <a:srgbClr val="01430A"/>
                </a:solidFill>
              </a:rPr>
              <a:t>Domestically focussed industry</a:t>
            </a:r>
          </a:p>
          <a:p>
            <a:pPr marL="171450" indent="-171450">
              <a:buFont typeface="Arial" panose="020B0604020202020204" pitchFamily="34" charset="0"/>
              <a:buChar char="•"/>
            </a:pPr>
            <a:r>
              <a:rPr lang="en-GB" sz="2000" dirty="0">
                <a:solidFill>
                  <a:srgbClr val="01430A"/>
                </a:solidFill>
              </a:rPr>
              <a:t>Demand/housing need remains high</a:t>
            </a:r>
          </a:p>
          <a:p>
            <a:pPr marL="171450" indent="-171450">
              <a:buFont typeface="Arial" panose="020B0604020202020204" pitchFamily="34" charset="0"/>
              <a:buChar char="•"/>
            </a:pPr>
            <a:r>
              <a:rPr lang="en-GB" sz="2000" dirty="0">
                <a:solidFill>
                  <a:srgbClr val="01430A"/>
                </a:solidFill>
              </a:rPr>
              <a:t>Skills: the Farmer Review: exposed to differential inflation</a:t>
            </a:r>
          </a:p>
          <a:p>
            <a:pPr marL="171450" indent="-171450">
              <a:buFont typeface="Arial" panose="020B0604020202020204" pitchFamily="34" charset="0"/>
              <a:buChar char="•"/>
            </a:pPr>
            <a:r>
              <a:rPr lang="en-GB" sz="2000" dirty="0">
                <a:solidFill>
                  <a:srgbClr val="01430A"/>
                </a:solidFill>
              </a:rPr>
              <a:t>Uncertain investment environment</a:t>
            </a:r>
          </a:p>
          <a:p>
            <a:pPr marL="171450" indent="-171450">
              <a:buFont typeface="Arial" panose="020B0604020202020204" pitchFamily="34" charset="0"/>
              <a:buChar char="•"/>
            </a:pPr>
            <a:r>
              <a:rPr lang="en-GB" sz="2000" dirty="0">
                <a:solidFill>
                  <a:srgbClr val="01430A"/>
                </a:solidFill>
              </a:rPr>
              <a:t>Progressively more freedoms from Government?</a:t>
            </a:r>
          </a:p>
          <a:p>
            <a:pPr marL="171450" indent="-171450">
              <a:buFont typeface="Arial" panose="020B0604020202020204" pitchFamily="34" charset="0"/>
              <a:buChar char="•"/>
            </a:pPr>
            <a:endParaRPr lang="en-GB" dirty="0"/>
          </a:p>
        </p:txBody>
      </p:sp>
      <p:sp>
        <p:nvSpPr>
          <p:cNvPr id="3" name="Slide Number Placeholder 2"/>
          <p:cNvSpPr>
            <a:spLocks noGrp="1"/>
          </p:cNvSpPr>
          <p:nvPr>
            <p:ph type="sldNum" sz="quarter" idx="12"/>
          </p:nvPr>
        </p:nvSpPr>
        <p:spPr/>
        <p:txBody>
          <a:bodyPr/>
          <a:lstStyle/>
          <a:p>
            <a:pPr>
              <a:defRPr/>
            </a:pPr>
            <a:fld id="{3F59924A-0AB8-4FE4-8EC0-4D84FB19C847}" type="slidenum">
              <a:rPr lang="en-GB" smtClean="0"/>
              <a:pPr>
                <a:defRPr/>
              </a:pPr>
              <a:t>35</a:t>
            </a:fld>
            <a:endParaRPr lang="en-GB" dirty="0"/>
          </a:p>
        </p:txBody>
      </p:sp>
    </p:spTree>
    <p:extLst>
      <p:ext uri="{BB962C8B-B14F-4D97-AF65-F5344CB8AC3E}">
        <p14:creationId xmlns:p14="http://schemas.microsoft.com/office/powerpoint/2010/main" val="192654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0" y="11837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dirty="0">
                <a:solidFill>
                  <a:srgbClr val="01430A"/>
                </a:solidFill>
                <a:latin typeface="+mn-lt"/>
              </a:rPr>
              <a:t>Geo-Political Risk</a:t>
            </a:r>
          </a:p>
        </p:txBody>
      </p:sp>
      <p:pic>
        <p:nvPicPr>
          <p:cNvPr id="1026" name="Picture 2" descr="http://www.thepoke.co.uk/wp-content/uploads/2016/11/buchantrum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63479"/>
            <a:ext cx="6467872" cy="51338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3.amazonaws.com/ownlocal.adforge.production/publishers/1214/original_log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836712"/>
            <a:ext cx="4981575" cy="6191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617494CC-6894-4A35-89A2-7F4BC26E4579}" type="slidenum">
              <a:rPr lang="en-GB" smtClean="0"/>
              <a:pPr>
                <a:defRPr/>
              </a:pPr>
              <a:t>36</a:t>
            </a:fld>
            <a:endParaRPr lang="en-GB" dirty="0"/>
          </a:p>
        </p:txBody>
      </p:sp>
    </p:spTree>
    <p:extLst>
      <p:ext uri="{BB962C8B-B14F-4D97-AF65-F5344CB8AC3E}">
        <p14:creationId xmlns:p14="http://schemas.microsoft.com/office/powerpoint/2010/main" val="2647434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0" y="8671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dirty="0">
                <a:solidFill>
                  <a:srgbClr val="01430A"/>
                </a:solidFill>
                <a:latin typeface="+mn-lt"/>
              </a:rPr>
              <a:t>Constraints in an uncertain world</a:t>
            </a:r>
          </a:p>
        </p:txBody>
      </p:sp>
      <p:sp>
        <p:nvSpPr>
          <p:cNvPr id="3" name="TextBox 2"/>
          <p:cNvSpPr txBox="1"/>
          <p:nvPr/>
        </p:nvSpPr>
        <p:spPr>
          <a:xfrm>
            <a:off x="971600" y="801280"/>
            <a:ext cx="4824536" cy="5940088"/>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GB" sz="2000" dirty="0">
                <a:solidFill>
                  <a:srgbClr val="01430A"/>
                </a:solidFill>
              </a:rPr>
              <a:t>The uncertainty!</a:t>
            </a:r>
          </a:p>
          <a:p>
            <a:pPr marL="171450" indent="-171450">
              <a:buFont typeface="Arial" panose="020B0604020202020204" pitchFamily="34" charset="0"/>
              <a:buChar char="•"/>
            </a:pPr>
            <a:r>
              <a:rPr lang="en-GB" sz="2000" dirty="0">
                <a:solidFill>
                  <a:srgbClr val="01430A"/>
                </a:solidFill>
              </a:rPr>
              <a:t>Potential for the super-prime London correction to filter down</a:t>
            </a:r>
          </a:p>
          <a:p>
            <a:pPr marL="171450" indent="-171450">
              <a:buFont typeface="Arial" panose="020B0604020202020204" pitchFamily="34" charset="0"/>
              <a:buChar char="•"/>
            </a:pPr>
            <a:r>
              <a:rPr lang="en-GB" sz="2000" dirty="0">
                <a:solidFill>
                  <a:srgbClr val="01430A"/>
                </a:solidFill>
              </a:rPr>
              <a:t>Free cash-flow (or lack of it)</a:t>
            </a:r>
          </a:p>
          <a:p>
            <a:pPr marL="171450" indent="-171450">
              <a:buFont typeface="Arial" panose="020B0604020202020204" pitchFamily="34" charset="0"/>
              <a:buChar char="•"/>
            </a:pPr>
            <a:r>
              <a:rPr lang="en-GB" sz="2000" dirty="0">
                <a:solidFill>
                  <a:srgbClr val="01430A"/>
                </a:solidFill>
              </a:rPr>
              <a:t>Lender covenants</a:t>
            </a:r>
          </a:p>
          <a:p>
            <a:pPr marL="171450" indent="-171450">
              <a:buFont typeface="Arial" panose="020B0604020202020204" pitchFamily="34" charset="0"/>
              <a:buChar char="•"/>
            </a:pPr>
            <a:r>
              <a:rPr lang="en-GB" sz="2000" dirty="0">
                <a:solidFill>
                  <a:srgbClr val="01430A"/>
                </a:solidFill>
              </a:rPr>
              <a:t>Drive for efficiency</a:t>
            </a:r>
          </a:p>
          <a:p>
            <a:pPr marL="171450" indent="-171450">
              <a:buFont typeface="Arial" panose="020B0604020202020204" pitchFamily="34" charset="0"/>
              <a:buChar char="•"/>
            </a:pPr>
            <a:r>
              <a:rPr lang="en-GB" sz="2000" dirty="0">
                <a:solidFill>
                  <a:srgbClr val="01430A"/>
                </a:solidFill>
              </a:rPr>
              <a:t>Differential inflation</a:t>
            </a:r>
          </a:p>
          <a:p>
            <a:pPr marL="171450" indent="-171450">
              <a:buFont typeface="Arial" panose="020B0604020202020204" pitchFamily="34" charset="0"/>
              <a:buChar char="•"/>
            </a:pPr>
            <a:r>
              <a:rPr lang="en-GB" sz="2000" dirty="0">
                <a:solidFill>
                  <a:srgbClr val="01430A"/>
                </a:solidFill>
              </a:rPr>
              <a:t>Skills shortages</a:t>
            </a:r>
          </a:p>
          <a:p>
            <a:pPr marL="171450" indent="-171450">
              <a:buFont typeface="Arial" panose="020B0604020202020204" pitchFamily="34" charset="0"/>
              <a:buChar char="•"/>
            </a:pPr>
            <a:r>
              <a:rPr lang="en-GB" sz="2000" dirty="0">
                <a:solidFill>
                  <a:srgbClr val="01430A"/>
                </a:solidFill>
              </a:rPr>
              <a:t>Lack of consistent policy</a:t>
            </a:r>
          </a:p>
          <a:p>
            <a:pPr marL="171450" indent="-171450">
              <a:buFont typeface="Arial" panose="020B0604020202020204" pitchFamily="34" charset="0"/>
              <a:buChar char="•"/>
            </a:pPr>
            <a:r>
              <a:rPr lang="en-GB" sz="2000" dirty="0">
                <a:solidFill>
                  <a:srgbClr val="01430A"/>
                </a:solidFill>
              </a:rPr>
              <a:t>Lack of development sites</a:t>
            </a:r>
          </a:p>
          <a:p>
            <a:pPr marL="171450" indent="-171450">
              <a:buFont typeface="Arial" panose="020B0604020202020204" pitchFamily="34" charset="0"/>
              <a:buChar char="•"/>
            </a:pPr>
            <a:r>
              <a:rPr lang="en-GB" sz="2000" dirty="0">
                <a:solidFill>
                  <a:srgbClr val="01430A"/>
                </a:solidFill>
              </a:rPr>
              <a:t>If HAs don’t use development capacity……..!</a:t>
            </a:r>
          </a:p>
          <a:p>
            <a:r>
              <a:rPr lang="en-GB" sz="2000" i="1" dirty="0">
                <a:solidFill>
                  <a:srgbClr val="01430A"/>
                </a:solidFill>
              </a:rPr>
              <a:t>BUT</a:t>
            </a:r>
          </a:p>
          <a:p>
            <a:pPr marL="171450" indent="-171450">
              <a:buFont typeface="Arial" panose="020B0604020202020204" pitchFamily="34" charset="0"/>
              <a:buChar char="•"/>
            </a:pPr>
            <a:r>
              <a:rPr lang="en-GB" sz="2000" dirty="0">
                <a:solidFill>
                  <a:srgbClr val="01430A"/>
                </a:solidFill>
              </a:rPr>
              <a:t>BREXIT could drive domestic investment</a:t>
            </a:r>
          </a:p>
          <a:p>
            <a:pPr marL="171450" indent="-171450">
              <a:buFont typeface="Arial" panose="020B0604020202020204" pitchFamily="34" charset="0"/>
              <a:buChar char="•"/>
            </a:pPr>
            <a:r>
              <a:rPr lang="en-GB" sz="2000" dirty="0">
                <a:solidFill>
                  <a:srgbClr val="01430A"/>
                </a:solidFill>
              </a:rPr>
              <a:t>Relaxation of elimination of structural deficit</a:t>
            </a:r>
          </a:p>
          <a:p>
            <a:pPr marL="171450" indent="-171450">
              <a:buFont typeface="Arial" panose="020B0604020202020204" pitchFamily="34" charset="0"/>
              <a:buChar char="•"/>
            </a:pPr>
            <a:r>
              <a:rPr lang="en-GB" sz="2000" dirty="0">
                <a:solidFill>
                  <a:srgbClr val="01430A"/>
                </a:solidFill>
              </a:rPr>
              <a:t>Lowest long term interest rates….ever!</a:t>
            </a:r>
          </a:p>
          <a:p>
            <a:pPr marL="171450" indent="-171450">
              <a:buFont typeface="Arial" panose="020B0604020202020204" pitchFamily="34" charset="0"/>
              <a:buChar char="•"/>
            </a:pPr>
            <a:r>
              <a:rPr lang="en-GB" sz="2000" dirty="0">
                <a:solidFill>
                  <a:srgbClr val="01430A"/>
                </a:solidFill>
              </a:rPr>
              <a:t>Chronic shortage of affordable housing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5867" y="836712"/>
            <a:ext cx="2262141" cy="31936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506" y="4221089"/>
            <a:ext cx="3079990" cy="2088232"/>
          </a:xfrm>
          <a:prstGeom prst="rect">
            <a:avLst/>
          </a:prstGeom>
        </p:spPr>
      </p:pic>
      <p:sp>
        <p:nvSpPr>
          <p:cNvPr id="2" name="Slide Number Placeholder 1"/>
          <p:cNvSpPr>
            <a:spLocks noGrp="1"/>
          </p:cNvSpPr>
          <p:nvPr>
            <p:ph type="sldNum" sz="quarter" idx="12"/>
          </p:nvPr>
        </p:nvSpPr>
        <p:spPr/>
        <p:txBody>
          <a:bodyPr/>
          <a:lstStyle/>
          <a:p>
            <a:pPr>
              <a:defRPr/>
            </a:pPr>
            <a:fld id="{617494CC-6894-4A35-89A2-7F4BC26E4579}" type="slidenum">
              <a:rPr lang="en-GB" smtClean="0"/>
              <a:pPr>
                <a:defRPr/>
              </a:pPr>
              <a:t>37</a:t>
            </a:fld>
            <a:endParaRPr lang="en-GB" dirty="0"/>
          </a:p>
        </p:txBody>
      </p:sp>
    </p:spTree>
    <p:extLst>
      <p:ext uri="{BB962C8B-B14F-4D97-AF65-F5344CB8AC3E}">
        <p14:creationId xmlns:p14="http://schemas.microsoft.com/office/powerpoint/2010/main" val="880942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920" y="188640"/>
            <a:ext cx="5038328" cy="648072"/>
          </a:xfrm>
        </p:spPr>
        <p:txBody>
          <a:bodyPr/>
          <a:lstStyle/>
          <a:p>
            <a:r>
              <a:rPr lang="en-GB" sz="2400" dirty="0">
                <a:solidFill>
                  <a:srgbClr val="01430A"/>
                </a:solidFill>
              </a:rPr>
              <a:t>Conclusion</a:t>
            </a:r>
          </a:p>
        </p:txBody>
      </p:sp>
      <p:sp>
        <p:nvSpPr>
          <p:cNvPr id="3" name="Content Placeholder 2"/>
          <p:cNvSpPr>
            <a:spLocks noGrp="1"/>
          </p:cNvSpPr>
          <p:nvPr>
            <p:ph idx="1"/>
          </p:nvPr>
        </p:nvSpPr>
        <p:spPr>
          <a:xfrm>
            <a:off x="683568" y="1457400"/>
            <a:ext cx="7772400" cy="4995936"/>
          </a:xfrm>
        </p:spPr>
        <p:txBody>
          <a:bodyPr/>
          <a:lstStyle/>
          <a:p>
            <a:r>
              <a:rPr lang="en-GB" sz="2400" dirty="0">
                <a:solidFill>
                  <a:srgbClr val="01430A"/>
                </a:solidFill>
              </a:rPr>
              <a:t>The first half of 2017/18 is a transition period</a:t>
            </a:r>
          </a:p>
          <a:p>
            <a:pPr lvl="1"/>
            <a:r>
              <a:rPr lang="en-GB" sz="2000" dirty="0">
                <a:solidFill>
                  <a:srgbClr val="01430A"/>
                </a:solidFill>
              </a:rPr>
              <a:t>Completion of the AHF underwriting with a portfolio of over £3billion with c.65 borrowers</a:t>
            </a:r>
          </a:p>
          <a:p>
            <a:pPr lvl="1"/>
            <a:r>
              <a:rPr lang="en-GB" sz="2000" dirty="0">
                <a:solidFill>
                  <a:srgbClr val="01430A"/>
                </a:solidFill>
              </a:rPr>
              <a:t>Review of new lending opportunities</a:t>
            </a:r>
          </a:p>
          <a:p>
            <a:r>
              <a:rPr lang="en-GB" sz="2400" dirty="0">
                <a:solidFill>
                  <a:srgbClr val="01430A"/>
                </a:solidFill>
              </a:rPr>
              <a:t>Our underwriting and portfolio management expertise gives us a detailed knowledge of how HAs are responding to a variety of market challenges</a:t>
            </a:r>
          </a:p>
          <a:p>
            <a:r>
              <a:rPr lang="en-GB" sz="2400" dirty="0">
                <a:solidFill>
                  <a:srgbClr val="01430A"/>
                </a:solidFill>
              </a:rPr>
              <a:t>We will use this knowledge to underwrite selective incremental credit – first in THFC Limited</a:t>
            </a:r>
          </a:p>
          <a:p>
            <a:r>
              <a:rPr lang="en-GB" sz="2400" dirty="0">
                <a:solidFill>
                  <a:srgbClr val="01430A"/>
                </a:solidFill>
              </a:rPr>
              <a:t>We will assess the business case for a new funding vehicle later in 2017/18</a:t>
            </a:r>
          </a:p>
          <a:p>
            <a:pPr marL="0" indent="0">
              <a:buNone/>
            </a:pPr>
            <a:endParaRPr lang="en-GB" sz="2400" dirty="0">
              <a:solidFill>
                <a:srgbClr val="01430A"/>
              </a:solidFill>
            </a:endParaRPr>
          </a:p>
          <a:p>
            <a:endParaRPr lang="en-GB" sz="2400" dirty="0">
              <a:solidFill>
                <a:srgbClr val="01430A"/>
              </a:solidFill>
            </a:endParaRPr>
          </a:p>
        </p:txBody>
      </p:sp>
      <p:sp>
        <p:nvSpPr>
          <p:cNvPr id="4" name="Slide Number Placeholder 3"/>
          <p:cNvSpPr>
            <a:spLocks noGrp="1"/>
          </p:cNvSpPr>
          <p:nvPr>
            <p:ph type="sldNum" sz="quarter" idx="12"/>
          </p:nvPr>
        </p:nvSpPr>
        <p:spPr/>
        <p:txBody>
          <a:bodyPr/>
          <a:lstStyle/>
          <a:p>
            <a:pPr>
              <a:defRPr/>
            </a:pPr>
            <a:fld id="{3F59924A-0AB8-4FE4-8EC0-4D84FB19C847}" type="slidenum">
              <a:rPr lang="en-GB" smtClean="0"/>
              <a:pPr>
                <a:defRPr/>
              </a:pPr>
              <a:t>38</a:t>
            </a:fld>
            <a:endParaRPr lang="en-GB" dirty="0"/>
          </a:p>
        </p:txBody>
      </p:sp>
    </p:spTree>
    <p:extLst>
      <p:ext uri="{BB962C8B-B14F-4D97-AF65-F5344CB8AC3E}">
        <p14:creationId xmlns:p14="http://schemas.microsoft.com/office/powerpoint/2010/main" val="288146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76872"/>
            <a:ext cx="7772400" cy="1470025"/>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pPr>
            <a:r>
              <a:rPr lang="en-GB" sz="5400" b="1" dirty="0">
                <a:solidFill>
                  <a:srgbClr val="01430A"/>
                </a:solidFill>
                <a:latin typeface="+mn-lt"/>
                <a:ea typeface="+mn-ea"/>
                <a:cs typeface="+mn-cs"/>
              </a:rPr>
              <a:t>Questions</a:t>
            </a:r>
          </a:p>
        </p:txBody>
      </p:sp>
    </p:spTree>
    <p:extLst>
      <p:ext uri="{BB962C8B-B14F-4D97-AF65-F5344CB8AC3E}">
        <p14:creationId xmlns:p14="http://schemas.microsoft.com/office/powerpoint/2010/main" val="410241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44" y="692696"/>
            <a:ext cx="8229600" cy="838200"/>
          </a:xfrm>
        </p:spPr>
        <p:txBody>
          <a:bodyPr/>
          <a:lstStyle/>
          <a:p>
            <a:pPr eaLnBrk="1" hangingPunct="1"/>
            <a:r>
              <a:rPr lang="en-GB" sz="2400" dirty="0">
                <a:solidFill>
                  <a:srgbClr val="01430A"/>
                </a:solidFill>
              </a:rPr>
              <a:t>Group 2017 results and 2018 budget</a:t>
            </a:r>
            <a:endParaRPr lang="en-GB" sz="2400" dirty="0">
              <a:solidFill>
                <a:srgbClr val="FF0000"/>
              </a:solidFill>
            </a:endParaRPr>
          </a:p>
        </p:txBody>
      </p:sp>
      <p:graphicFrame>
        <p:nvGraphicFramePr>
          <p:cNvPr id="125021" name="Group 93"/>
          <p:cNvGraphicFramePr>
            <a:graphicFrameLocks noGrp="1"/>
          </p:cNvGraphicFramePr>
          <p:nvPr>
            <p:extLst>
              <p:ext uri="{D42A27DB-BD31-4B8C-83A1-F6EECF244321}">
                <p14:modId xmlns:p14="http://schemas.microsoft.com/office/powerpoint/2010/main" val="591884742"/>
              </p:ext>
            </p:extLst>
          </p:nvPr>
        </p:nvGraphicFramePr>
        <p:xfrm>
          <a:off x="755576" y="1920803"/>
          <a:ext cx="4392414" cy="4463701"/>
        </p:xfrm>
        <a:graphic>
          <a:graphicData uri="http://schemas.openxmlformats.org/drawingml/2006/table">
            <a:tbl>
              <a:tblPr/>
              <a:tblGrid>
                <a:gridCol w="1648279">
                  <a:extLst>
                    <a:ext uri="{9D8B030D-6E8A-4147-A177-3AD203B41FA5}">
                      <a16:colId xmlns:a16="http://schemas.microsoft.com/office/drawing/2014/main" val="20000"/>
                    </a:ext>
                  </a:extLst>
                </a:gridCol>
                <a:gridCol w="1408960">
                  <a:extLst>
                    <a:ext uri="{9D8B030D-6E8A-4147-A177-3AD203B41FA5}">
                      <a16:colId xmlns:a16="http://schemas.microsoft.com/office/drawing/2014/main" val="20001"/>
                    </a:ext>
                  </a:extLst>
                </a:gridCol>
                <a:gridCol w="1335175">
                  <a:extLst>
                    <a:ext uri="{9D8B030D-6E8A-4147-A177-3AD203B41FA5}">
                      <a16:colId xmlns:a16="http://schemas.microsoft.com/office/drawing/2014/main" val="20002"/>
                    </a:ext>
                  </a:extLst>
                </a:gridCol>
              </a:tblGrid>
              <a:tr h="11008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ndParaRPr>
                    </a:p>
                  </a:txBody>
                  <a:tcPr marL="72000" marR="72000" marT="72000" marB="72000" horzOverflow="overflow">
                    <a:lnL cap="flat">
                      <a:noFill/>
                    </a:lnL>
                    <a:lnR w="12700" cap="flat" cmpd="sng" algn="ctr">
                      <a:solidFill>
                        <a:schemeClr val="bg1"/>
                      </a:solidFill>
                      <a:prstDash val="solid"/>
                      <a:round/>
                      <a:headEnd type="none" w="med" len="med"/>
                      <a:tailEnd type="none" w="med" len="med"/>
                    </a:lnR>
                    <a:lnT cap="flat">
                      <a:noFill/>
                    </a:lnT>
                    <a:lnB>
                      <a:noFill/>
                    </a:lnB>
                    <a:lnTlToBr>
                      <a:noFill/>
                    </a:lnTlToBr>
                    <a:lnBlToTr>
                      <a:noFill/>
                    </a:lnBlToTr>
                    <a:solidFill>
                      <a:srgbClr val="91BD9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bg1"/>
                          </a:solidFill>
                          <a:effectLst/>
                          <a:latin typeface="Arial" charset="0"/>
                        </a:rPr>
                        <a:t>2017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bg1"/>
                          </a:solidFill>
                          <a:effectLst/>
                          <a:latin typeface="Arial" charset="0"/>
                        </a:rPr>
                        <a:t>Actual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bg1"/>
                          </a:solidFill>
                          <a:effectLst/>
                          <a:latin typeface="Arial" charset="0"/>
                        </a:rPr>
                        <a:t>(Unaudited) </a:t>
                      </a:r>
                      <a:br>
                        <a:rPr kumimoji="0" lang="en-GB" sz="1400" b="1" i="0" u="none" strike="noStrike" cap="none" normalizeH="0" baseline="0" dirty="0">
                          <a:ln>
                            <a:noFill/>
                          </a:ln>
                          <a:solidFill>
                            <a:schemeClr val="bg1"/>
                          </a:solidFill>
                          <a:effectLst/>
                          <a:latin typeface="Arial" charset="0"/>
                        </a:rPr>
                      </a:br>
                      <a:r>
                        <a:rPr kumimoji="0" lang="en-GB" sz="1400" b="1" i="0" u="none" strike="noStrike" cap="none" normalizeH="0" baseline="0" dirty="0">
                          <a:ln>
                            <a:noFill/>
                          </a:ln>
                          <a:solidFill>
                            <a:schemeClr val="bg1"/>
                          </a:solidFill>
                          <a:effectLst/>
                          <a:latin typeface="Arial" charset="0"/>
                        </a:rPr>
                        <a:t>£000’s</a:t>
                      </a:r>
                    </a:p>
                  </a:txBody>
                  <a:tcPr marL="72000" marR="72000" marT="72000" marB="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a:noFill/>
                    </a:lnB>
                    <a:lnTlToBr>
                      <a:noFill/>
                    </a:lnTlToBr>
                    <a:lnBlToTr>
                      <a:noFill/>
                    </a:lnBlToTr>
                    <a:solidFill>
                      <a:srgbClr val="91BD9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bg1"/>
                          </a:solidFill>
                          <a:effectLst/>
                          <a:latin typeface="Arial" charset="0"/>
                        </a:rPr>
                        <a:t>2018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bg1"/>
                          </a:solidFill>
                          <a:effectLst/>
                          <a:latin typeface="Arial" charset="0"/>
                        </a:rPr>
                        <a:t>Budget</a:t>
                      </a:r>
                    </a:p>
                    <a:p>
                      <a:pPr marL="0" marR="0" lvl="0" indent="0" algn="ctr" defTabSz="914400" rtl="0" eaLnBrk="1" fontAlgn="base" latinLnBrk="0" hangingPunct="1">
                        <a:lnSpc>
                          <a:spcPct val="100000"/>
                        </a:lnSpc>
                        <a:spcBef>
                          <a:spcPct val="20000"/>
                        </a:spcBef>
                        <a:spcAft>
                          <a:spcPct val="0"/>
                        </a:spcAft>
                        <a:buClrTx/>
                        <a:buSzTx/>
                        <a:buFontTx/>
                        <a:buNone/>
                        <a:tabLst/>
                      </a:pPr>
                      <a:br>
                        <a:rPr kumimoji="0" lang="en-GB" sz="1400" b="1" i="0" u="none" strike="noStrike" cap="none" normalizeH="0" baseline="0" dirty="0">
                          <a:ln>
                            <a:noFill/>
                          </a:ln>
                          <a:solidFill>
                            <a:schemeClr val="bg1"/>
                          </a:solidFill>
                          <a:effectLst/>
                          <a:latin typeface="Arial" charset="0"/>
                        </a:rPr>
                      </a:br>
                      <a:r>
                        <a:rPr kumimoji="0" lang="en-GB" sz="1400" b="1" i="0" u="none" strike="noStrike" cap="none" normalizeH="0" baseline="0" dirty="0">
                          <a:ln>
                            <a:noFill/>
                          </a:ln>
                          <a:solidFill>
                            <a:schemeClr val="bg1"/>
                          </a:solidFill>
                          <a:effectLst/>
                          <a:latin typeface="Arial" charset="0"/>
                        </a:rPr>
                        <a:t>£000’s</a:t>
                      </a:r>
                    </a:p>
                  </a:txBody>
                  <a:tcPr marL="72000" marR="72000" marT="72000" marB="72000" horzOverflow="overflow">
                    <a:lnL w="1270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rgbClr val="91BD98"/>
                    </a:solidFill>
                  </a:tcPr>
                </a:tc>
                <a:extLst>
                  <a:ext uri="{0D108BD9-81ED-4DB2-BD59-A6C34878D82A}">
                    <a16:rowId xmlns:a16="http://schemas.microsoft.com/office/drawing/2014/main" val="10000"/>
                  </a:ext>
                </a:extLst>
              </a:tr>
              <a:tr h="7226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rgbClr val="326E46"/>
                          </a:solidFill>
                          <a:effectLst/>
                          <a:latin typeface="Arial" charset="0"/>
                        </a:rPr>
                        <a:t>Total Revenues</a:t>
                      </a:r>
                    </a:p>
                  </a:txBody>
                  <a:tcPr marL="72000" marR="72000" marT="72000" marB="72000" horzOverflow="overflow">
                    <a:lnL cap="flat">
                      <a:noFill/>
                    </a:lnL>
                    <a:lnR>
                      <a:noFill/>
                    </a:lnR>
                    <a:lnT>
                      <a:noFill/>
                    </a:lnT>
                    <a:lnB w="6350" cap="flat" cmpd="sng" algn="ctr">
                      <a:solidFill>
                        <a:srgbClr val="74C09F"/>
                      </a:solidFill>
                      <a:prstDash val="lgDash"/>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rgbClr val="326E46"/>
                          </a:solidFill>
                          <a:effectLst/>
                          <a:latin typeface="Arial" charset="0"/>
                        </a:rPr>
                        <a:t>10,312</a:t>
                      </a:r>
                    </a:p>
                  </a:txBody>
                  <a:tcPr marL="72000" marR="180000" marT="72000" marB="72000" horzOverflow="overflow">
                    <a:lnL>
                      <a:noFill/>
                    </a:lnL>
                    <a:lnR>
                      <a:noFill/>
                    </a:lnR>
                    <a:lnT>
                      <a:noFill/>
                    </a:lnT>
                    <a:lnB w="6350" cap="flat" cmpd="sng" algn="ctr">
                      <a:solidFill>
                        <a:srgbClr val="74C09F"/>
                      </a:solidFill>
                      <a:prstDash val="lgDash"/>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rgbClr val="326E46"/>
                          </a:solidFill>
                          <a:effectLst/>
                          <a:latin typeface="Arial" charset="0"/>
                        </a:rPr>
                        <a:t>9,043</a:t>
                      </a:r>
                    </a:p>
                  </a:txBody>
                  <a:tcPr marL="72000" marR="180000" marT="72000" marB="72000" horzOverflow="overflow">
                    <a:lnL>
                      <a:noFill/>
                    </a:lnL>
                    <a:lnR cap="flat">
                      <a:noFill/>
                    </a:lnR>
                    <a:lnT>
                      <a:noFill/>
                    </a:lnT>
                    <a:lnB w="6350" cap="flat" cmpd="sng" algn="ctr">
                      <a:solidFill>
                        <a:srgbClr val="74C09F"/>
                      </a:solidFill>
                      <a:prstDash val="lgDash"/>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452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rgbClr val="326E46"/>
                          </a:solidFill>
                          <a:effectLst/>
                          <a:latin typeface="Arial" charset="0"/>
                        </a:rPr>
                        <a:t>Total Costs</a:t>
                      </a:r>
                    </a:p>
                  </a:txBody>
                  <a:tcPr marL="72000" marR="72000" marT="72000" marB="72000" horzOverflow="overflow">
                    <a:lnL cap="flat">
                      <a:noFill/>
                    </a:lnL>
                    <a:lnR>
                      <a:noFill/>
                    </a:lnR>
                    <a:lnT w="6350" cap="flat" cmpd="sng" algn="ctr">
                      <a:solidFill>
                        <a:srgbClr val="74C09F"/>
                      </a:solidFill>
                      <a:prstDash val="lgDash"/>
                      <a:round/>
                      <a:headEnd type="none" w="med" len="med"/>
                      <a:tailEnd type="none" w="med" len="med"/>
                    </a:lnT>
                    <a:lnB w="6350" cap="flat" cmpd="sng" algn="ctr">
                      <a:solidFill>
                        <a:srgbClr val="74C09F"/>
                      </a:solidFill>
                      <a:prstDash val="lgDash"/>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rgbClr val="326E46"/>
                          </a:solidFill>
                          <a:effectLst/>
                          <a:latin typeface="Arial" charset="0"/>
                        </a:rPr>
                        <a:t>(4,176)</a:t>
                      </a:r>
                      <a:endParaRPr kumimoji="0" lang="en-GB" sz="1400" b="1" i="0" u="none" strike="noStrike" cap="none" normalizeH="0" baseline="0" dirty="0">
                        <a:ln>
                          <a:noFill/>
                        </a:ln>
                        <a:solidFill>
                          <a:srgbClr val="326E46"/>
                        </a:solidFill>
                        <a:effectLst/>
                        <a:latin typeface="Arial" charset="0"/>
                      </a:endParaRPr>
                    </a:p>
                  </a:txBody>
                  <a:tcPr marL="72000" marR="180000" marT="72000" marB="72000" horzOverflow="overflow">
                    <a:lnL>
                      <a:noFill/>
                    </a:lnL>
                    <a:lnR>
                      <a:noFill/>
                    </a:lnR>
                    <a:lnT w="6350" cap="flat" cmpd="sng" algn="ctr">
                      <a:solidFill>
                        <a:srgbClr val="74C09F"/>
                      </a:solidFill>
                      <a:prstDash val="lgDash"/>
                      <a:round/>
                      <a:headEnd type="none" w="med" len="med"/>
                      <a:tailEnd type="none" w="med" len="med"/>
                    </a:lnT>
                    <a:lnB w="6350" cap="flat" cmpd="sng" algn="ctr">
                      <a:solidFill>
                        <a:srgbClr val="74C09F"/>
                      </a:solidFill>
                      <a:prstDash val="lgDash"/>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rgbClr val="326E46"/>
                          </a:solidFill>
                          <a:effectLst/>
                          <a:latin typeface="Arial" charset="0"/>
                        </a:rPr>
                        <a:t>(4,342)</a:t>
                      </a:r>
                    </a:p>
                  </a:txBody>
                  <a:tcPr marL="72000" marR="180000" marT="72000" marB="72000" horzOverflow="overflow">
                    <a:lnL>
                      <a:noFill/>
                    </a:lnL>
                    <a:lnR cap="flat">
                      <a:noFill/>
                    </a:lnR>
                    <a:lnT w="6350" cap="flat" cmpd="sng" algn="ctr">
                      <a:solidFill>
                        <a:srgbClr val="74C09F"/>
                      </a:solidFill>
                      <a:prstDash val="lgDash"/>
                      <a:round/>
                      <a:headEnd type="none" w="med" len="med"/>
                      <a:tailEnd type="none" w="med" len="med"/>
                    </a:lnT>
                    <a:lnB w="6350" cap="flat" cmpd="sng" algn="ctr">
                      <a:solidFill>
                        <a:srgbClr val="74C09F"/>
                      </a:solidFill>
                      <a:prstDash val="lgDash"/>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7226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rgbClr val="326E46"/>
                          </a:solidFill>
                          <a:effectLst/>
                          <a:latin typeface="Arial" charset="0"/>
                        </a:rPr>
                        <a:t>Surplus after tax</a:t>
                      </a:r>
                    </a:p>
                  </a:txBody>
                  <a:tcPr marL="72000" marR="72000" marT="72000" marB="72000" horzOverflow="overflow">
                    <a:lnL cap="flat">
                      <a:noFill/>
                    </a:lnL>
                    <a:lnR>
                      <a:noFill/>
                    </a:lnR>
                    <a:lnT w="6350" cap="flat" cmpd="sng" algn="ctr">
                      <a:solidFill>
                        <a:srgbClr val="74C09F"/>
                      </a:solidFill>
                      <a:prstDash val="lgDash"/>
                      <a:round/>
                      <a:headEnd type="none" w="med" len="med"/>
                      <a:tailEnd type="none" w="med" len="med"/>
                    </a:lnT>
                    <a:lnB w="6350" cap="flat" cmpd="sng" algn="ctr">
                      <a:solidFill>
                        <a:srgbClr val="74C09F"/>
                      </a:solidFill>
                      <a:prstDash val="lgDash"/>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rgbClr val="326E46"/>
                          </a:solidFill>
                          <a:effectLst/>
                          <a:latin typeface="Arial" charset="0"/>
                        </a:rPr>
                        <a:t>4,916</a:t>
                      </a:r>
                    </a:p>
                  </a:txBody>
                  <a:tcPr marL="72000" marR="180000" marT="72000" marB="72000" horzOverflow="overflow">
                    <a:lnL>
                      <a:noFill/>
                    </a:lnL>
                    <a:lnR>
                      <a:noFill/>
                    </a:lnR>
                    <a:lnT w="6350" cap="flat" cmpd="sng" algn="ctr">
                      <a:solidFill>
                        <a:srgbClr val="74C09F"/>
                      </a:solidFill>
                      <a:prstDash val="lgDash"/>
                      <a:round/>
                      <a:headEnd type="none" w="med" len="med"/>
                      <a:tailEnd type="none" w="med" len="med"/>
                    </a:lnT>
                    <a:lnB w="6350" cap="flat" cmpd="sng" algn="ctr">
                      <a:solidFill>
                        <a:srgbClr val="74C09F"/>
                      </a:solidFill>
                      <a:prstDash val="lgDash"/>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rgbClr val="326E46"/>
                          </a:solidFill>
                          <a:effectLst/>
                          <a:latin typeface="Arial" charset="0"/>
                        </a:rPr>
                        <a:t>3,760</a:t>
                      </a:r>
                    </a:p>
                  </a:txBody>
                  <a:tcPr marL="72000" marR="180000" marT="72000" marB="72000" horzOverflow="overflow">
                    <a:lnL>
                      <a:noFill/>
                    </a:lnL>
                    <a:lnR cap="flat">
                      <a:noFill/>
                    </a:lnR>
                    <a:lnT w="6350" cap="flat" cmpd="sng" algn="ctr">
                      <a:solidFill>
                        <a:srgbClr val="74C09F"/>
                      </a:solidFill>
                      <a:prstDash val="lgDash"/>
                      <a:round/>
                      <a:headEnd type="none" w="med" len="med"/>
                      <a:tailEnd type="none" w="med" len="med"/>
                    </a:lnT>
                    <a:lnB w="6350" cap="flat" cmpd="sng" algn="ctr">
                      <a:solidFill>
                        <a:srgbClr val="74C09F"/>
                      </a:solidFill>
                      <a:prstDash val="lgDash"/>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r h="7226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rgbClr val="326E46"/>
                          </a:solidFill>
                          <a:effectLst/>
                          <a:latin typeface="Arial" charset="0"/>
                        </a:rPr>
                        <a:t>Accum. Reserves</a:t>
                      </a:r>
                    </a:p>
                  </a:txBody>
                  <a:tcPr marL="72000" marR="72000" marT="72000" marB="72000" horzOverflow="overflow">
                    <a:lnL cap="flat">
                      <a:noFill/>
                    </a:lnL>
                    <a:lnR>
                      <a:noFill/>
                    </a:lnR>
                    <a:lnT w="6350" cap="flat" cmpd="sng" algn="ctr">
                      <a:solidFill>
                        <a:srgbClr val="74C09F"/>
                      </a:solidFill>
                      <a:prstDash val="lgDash"/>
                      <a:round/>
                      <a:headEnd type="none" w="med" len="med"/>
                      <a:tailEnd type="none" w="med" len="med"/>
                    </a:lnT>
                    <a:lnB w="6350" cap="flat" cmpd="sng" algn="ctr">
                      <a:solidFill>
                        <a:srgbClr val="74C09F"/>
                      </a:solidFill>
                      <a:prstDash val="lgDash"/>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rgbClr val="326E46"/>
                          </a:solidFill>
                          <a:effectLst/>
                          <a:latin typeface="Arial" charset="0"/>
                        </a:rPr>
                        <a:t>28,832</a:t>
                      </a:r>
                    </a:p>
                  </a:txBody>
                  <a:tcPr marL="72000" marR="180000" marT="72000" marB="72000" horzOverflow="overflow">
                    <a:lnL>
                      <a:noFill/>
                    </a:lnL>
                    <a:lnR>
                      <a:noFill/>
                    </a:lnR>
                    <a:lnT w="6350" cap="flat" cmpd="sng" algn="ctr">
                      <a:solidFill>
                        <a:srgbClr val="74C09F"/>
                      </a:solidFill>
                      <a:prstDash val="lgDash"/>
                      <a:round/>
                      <a:headEnd type="none" w="med" len="med"/>
                      <a:tailEnd type="none" w="med" len="med"/>
                    </a:lnT>
                    <a:lnB w="6350" cap="flat" cmpd="sng" algn="ctr">
                      <a:solidFill>
                        <a:srgbClr val="74C09F"/>
                      </a:solidFill>
                      <a:prstDash val="lgDash"/>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rgbClr val="326E46"/>
                          </a:solidFill>
                          <a:effectLst/>
                          <a:latin typeface="Arial" charset="0"/>
                        </a:rPr>
                        <a:t>32,592</a:t>
                      </a:r>
                    </a:p>
                  </a:txBody>
                  <a:tcPr marL="72000" marR="180000" marT="72000" marB="72000" horzOverflow="overflow">
                    <a:lnL>
                      <a:noFill/>
                    </a:lnL>
                    <a:lnR cap="flat">
                      <a:noFill/>
                    </a:lnR>
                    <a:lnT w="6350" cap="flat" cmpd="sng" algn="ctr">
                      <a:solidFill>
                        <a:srgbClr val="74C09F"/>
                      </a:solidFill>
                      <a:prstDash val="lgDash"/>
                      <a:round/>
                      <a:headEnd type="none" w="med" len="med"/>
                      <a:tailEnd type="none" w="med" len="med"/>
                    </a:lnT>
                    <a:lnB w="6350" cap="flat" cmpd="sng" algn="ctr">
                      <a:solidFill>
                        <a:srgbClr val="74C09F"/>
                      </a:solidFill>
                      <a:prstDash val="lgDash"/>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7423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rgbClr val="326E46"/>
                          </a:solidFill>
                          <a:effectLst/>
                          <a:latin typeface="Arial" charset="0"/>
                        </a:rPr>
                        <a:t>Loans Outstanding</a:t>
                      </a:r>
                    </a:p>
                  </a:txBody>
                  <a:tcPr marL="72000" marR="72000" marT="72000" marB="72000" horzOverflow="overflow">
                    <a:lnL cap="flat">
                      <a:noFill/>
                    </a:lnL>
                    <a:lnR>
                      <a:noFill/>
                    </a:lnR>
                    <a:lnT w="6350" cap="flat" cmpd="sng" algn="ctr">
                      <a:solidFill>
                        <a:srgbClr val="74C09F"/>
                      </a:solidFill>
                      <a:prstDash val="lgDash"/>
                      <a:round/>
                      <a:headEnd type="none" w="med" len="med"/>
                      <a:tailEnd type="none" w="med" len="med"/>
                    </a:lnT>
                    <a:lnB w="9525" cap="flat" cmpd="sng" algn="ctr">
                      <a:solidFill>
                        <a:srgbClr val="0066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a:ln>
                          <a:noFill/>
                        </a:ln>
                        <a:solidFill>
                          <a:srgbClr val="326E46"/>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rgbClr val="326E46"/>
                          </a:solidFill>
                          <a:effectLst/>
                          <a:latin typeface="Arial" charset="0"/>
                        </a:rPr>
                        <a:t>5,885m</a:t>
                      </a:r>
                    </a:p>
                  </a:txBody>
                  <a:tcPr marL="72000" marR="180000" marT="72000" marB="72000" horzOverflow="overflow">
                    <a:lnL>
                      <a:noFill/>
                    </a:lnL>
                    <a:lnR>
                      <a:noFill/>
                    </a:lnR>
                    <a:lnT w="6350" cap="flat" cmpd="sng" algn="ctr">
                      <a:solidFill>
                        <a:srgbClr val="74C09F"/>
                      </a:solidFill>
                      <a:prstDash val="lgDash"/>
                      <a:round/>
                      <a:headEnd type="none" w="med" len="med"/>
                      <a:tailEnd type="none" w="med" len="med"/>
                    </a:lnT>
                    <a:lnB w="9525" cap="flat" cmpd="sng" algn="ctr">
                      <a:solidFill>
                        <a:srgbClr val="0066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a:ln>
                          <a:noFill/>
                        </a:ln>
                        <a:solidFill>
                          <a:srgbClr val="326E46"/>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rgbClr val="326E46"/>
                          </a:solidFill>
                          <a:effectLst/>
                          <a:latin typeface="Arial" charset="0"/>
                        </a:rPr>
                        <a:t>6,645m</a:t>
                      </a:r>
                    </a:p>
                  </a:txBody>
                  <a:tcPr marL="72000" marR="180000" marT="72000" marB="72000" horzOverflow="overflow">
                    <a:lnL>
                      <a:noFill/>
                    </a:lnL>
                    <a:lnR cap="flat">
                      <a:noFill/>
                    </a:lnR>
                    <a:lnT w="6350" cap="flat" cmpd="sng" algn="ctr">
                      <a:solidFill>
                        <a:srgbClr val="74C09F"/>
                      </a:solidFill>
                      <a:prstDash val="lgDash"/>
                      <a:round/>
                      <a:headEnd type="none" w="med" len="med"/>
                      <a:tailEnd type="none" w="med" len="med"/>
                    </a:lnT>
                    <a:lnB w="9525" cap="flat" cmpd="sng" algn="ctr">
                      <a:solidFill>
                        <a:srgbClr val="0066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5"/>
                  </a:ext>
                </a:extLst>
              </a:tr>
            </a:tbl>
          </a:graphicData>
        </a:graphic>
      </p:graphicFrame>
      <p:sp>
        <p:nvSpPr>
          <p:cNvPr id="13349" name="TextBox 62"/>
          <p:cNvSpPr txBox="1">
            <a:spLocks noChangeArrowheads="1"/>
          </p:cNvSpPr>
          <p:nvPr/>
        </p:nvSpPr>
        <p:spPr bwMode="auto">
          <a:xfrm>
            <a:off x="5345037" y="1920803"/>
            <a:ext cx="3600525" cy="3354765"/>
          </a:xfrm>
          <a:prstGeom prst="rect">
            <a:avLst/>
          </a:prstGeom>
          <a:noFill/>
          <a:ln w="9525">
            <a:solidFill>
              <a:schemeClr val="accent1"/>
            </a:solidFill>
            <a:miter lim="800000"/>
            <a:headEnd/>
            <a:tailEnd/>
          </a:ln>
        </p:spPr>
        <p:txBody>
          <a:bodyPr wrap="square">
            <a:spAutoFit/>
          </a:bodyPr>
          <a:lstStyle/>
          <a:p>
            <a:pPr marL="342900" indent="-342900" eaLnBrk="0" hangingPunct="0">
              <a:spcAft>
                <a:spcPts val="600"/>
              </a:spcAft>
              <a:buFont typeface="Arial" pitchFamily="34" charset="0"/>
              <a:buChar char="•"/>
            </a:pPr>
            <a:r>
              <a:rPr lang="en-GB" sz="1600" dirty="0">
                <a:solidFill>
                  <a:srgbClr val="01430A"/>
                </a:solidFill>
              </a:rPr>
              <a:t>Budgeted 2018 revenues once again driven by remaining AHF bond/EIB arrangement fees, associated growth in annual fees and some incremental THFC lending.</a:t>
            </a:r>
          </a:p>
          <a:p>
            <a:pPr marL="342900" indent="-342900" eaLnBrk="0" hangingPunct="0">
              <a:spcAft>
                <a:spcPts val="600"/>
              </a:spcAft>
              <a:buFont typeface="Arial" pitchFamily="34" charset="0"/>
              <a:buChar char="•"/>
            </a:pPr>
            <a:r>
              <a:rPr lang="en-GB" sz="1600" dirty="0">
                <a:solidFill>
                  <a:srgbClr val="01430A"/>
                </a:solidFill>
              </a:rPr>
              <a:t>Budgeted 2018 costs in line with 2017 but may be subject to further pension provision</a:t>
            </a:r>
          </a:p>
          <a:p>
            <a:pPr eaLnBrk="0" hangingPunct="0">
              <a:spcAft>
                <a:spcPts val="600"/>
              </a:spcAft>
            </a:pPr>
            <a:endParaRPr lang="en-GB" sz="1600" dirty="0">
              <a:solidFill>
                <a:srgbClr val="FF0000"/>
              </a:solidFill>
            </a:endParaRPr>
          </a:p>
          <a:p>
            <a:pPr eaLnBrk="0" hangingPunct="0">
              <a:spcAft>
                <a:spcPts val="600"/>
              </a:spcAft>
            </a:pPr>
            <a:endParaRPr lang="en-GB" sz="1600" dirty="0">
              <a:solidFill>
                <a:srgbClr val="01430A"/>
              </a:solidFill>
            </a:endParaRPr>
          </a:p>
          <a:p>
            <a:pPr marL="342900" indent="-342900" eaLnBrk="0" hangingPunct="0">
              <a:spcAft>
                <a:spcPts val="600"/>
              </a:spcAft>
              <a:buFont typeface="Arial" pitchFamily="34" charset="0"/>
              <a:buChar char="•"/>
            </a:pPr>
            <a:endParaRPr lang="en-GB" sz="1600" dirty="0">
              <a:solidFill>
                <a:srgbClr val="326E46"/>
              </a:solidFill>
            </a:endParaRPr>
          </a:p>
        </p:txBody>
      </p:sp>
      <p:sp>
        <p:nvSpPr>
          <p:cNvPr id="2" name="Slide Number Placeholder 1"/>
          <p:cNvSpPr>
            <a:spLocks noGrp="1"/>
          </p:cNvSpPr>
          <p:nvPr>
            <p:ph type="sldNum" sz="quarter" idx="12"/>
          </p:nvPr>
        </p:nvSpPr>
        <p:spPr/>
        <p:txBody>
          <a:bodyPr/>
          <a:lstStyle/>
          <a:p>
            <a:pPr>
              <a:defRPr/>
            </a:pPr>
            <a:fld id="{3F59924A-0AB8-4FE4-8EC0-4D84FB19C847}" type="slidenum">
              <a:rPr lang="en-GB" smtClean="0"/>
              <a:pPr>
                <a:defRPr/>
              </a:pPr>
              <a:t>4</a:t>
            </a:fld>
            <a:endParaRPr lang="en-GB" dirty="0"/>
          </a:p>
        </p:txBody>
      </p:sp>
    </p:spTree>
    <p:extLst>
      <p:ext uri="{BB962C8B-B14F-4D97-AF65-F5344CB8AC3E}">
        <p14:creationId xmlns:p14="http://schemas.microsoft.com/office/powerpoint/2010/main" val="2996951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p:nvPr>
        </p:nvSpPr>
        <p:spPr>
          <a:xfrm>
            <a:off x="2771800" y="2204864"/>
            <a:ext cx="3581400" cy="1066800"/>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lgn="ctr">
              <a:buNone/>
            </a:pPr>
            <a:r>
              <a:rPr lang="en-GB" sz="5400" b="1" dirty="0">
                <a:solidFill>
                  <a:srgbClr val="01430A"/>
                </a:solidFill>
              </a:rPr>
              <a:t>Appendix</a:t>
            </a:r>
          </a:p>
        </p:txBody>
      </p:sp>
      <p:sp>
        <p:nvSpPr>
          <p:cNvPr id="2" name="Slide Number Placeholder 1"/>
          <p:cNvSpPr>
            <a:spLocks noGrp="1"/>
          </p:cNvSpPr>
          <p:nvPr>
            <p:ph type="sldNum" sz="quarter" idx="12"/>
          </p:nvPr>
        </p:nvSpPr>
        <p:spPr/>
        <p:txBody>
          <a:bodyPr/>
          <a:lstStyle/>
          <a:p>
            <a:pPr>
              <a:defRPr/>
            </a:pPr>
            <a:fld id="{E647C16E-2C0D-4DB2-9E9C-3D0C781F45B8}" type="slidenum">
              <a:rPr lang="en-GB" smtClean="0"/>
              <a:pPr>
                <a:defRPr/>
              </a:pPr>
              <a:t>40</a:t>
            </a:fld>
            <a:endParaRPr lang="en-GB" dirty="0"/>
          </a:p>
        </p:txBody>
      </p:sp>
    </p:spTree>
    <p:extLst>
      <p:ext uri="{BB962C8B-B14F-4D97-AF65-F5344CB8AC3E}">
        <p14:creationId xmlns:p14="http://schemas.microsoft.com/office/powerpoint/2010/main" val="828781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5"/>
          <p:cNvSpPr>
            <a:spLocks noChangeArrowheads="1"/>
          </p:cNvSpPr>
          <p:nvPr/>
        </p:nvSpPr>
        <p:spPr bwMode="gray">
          <a:xfrm>
            <a:off x="904526" y="3943867"/>
            <a:ext cx="7988940" cy="346102"/>
          </a:xfrm>
          <a:prstGeom prst="rect">
            <a:avLst/>
          </a:prstGeom>
          <a:solidFill>
            <a:srgbClr val="01430A"/>
          </a:solidFill>
          <a:ln w="9525">
            <a:solidFill>
              <a:srgbClr val="01430A"/>
            </a:solidFill>
            <a:miter lim="800000"/>
            <a:headEnd/>
            <a:tailEnd/>
          </a:ln>
        </p:spPr>
        <p:txBody>
          <a:bodyPr lIns="30059" tIns="30059" rIns="30059" bIns="30059" anchor="ctr"/>
          <a:lstStyle/>
          <a:p>
            <a:pPr algn="ctr" defTabSz="601266"/>
            <a:r>
              <a:rPr lang="en-GB" sz="1200" b="1" dirty="0">
                <a:solidFill>
                  <a:schemeClr val="bg1"/>
                </a:solidFill>
              </a:rPr>
              <a:t>The Housing Finance Corporation Limited (“THFC”)</a:t>
            </a:r>
          </a:p>
        </p:txBody>
      </p:sp>
      <p:grpSp>
        <p:nvGrpSpPr>
          <p:cNvPr id="41987" name="Group 53"/>
          <p:cNvGrpSpPr>
            <a:grpSpLocks/>
          </p:cNvGrpSpPr>
          <p:nvPr/>
        </p:nvGrpSpPr>
        <p:grpSpPr bwMode="auto">
          <a:xfrm>
            <a:off x="904526" y="5351860"/>
            <a:ext cx="7988939" cy="614626"/>
            <a:chOff x="361" y="957"/>
            <a:chExt cx="5037" cy="344"/>
          </a:xfrm>
        </p:grpSpPr>
        <p:sp>
          <p:nvSpPr>
            <p:cNvPr id="42029" name="Text Box 11"/>
            <p:cNvSpPr txBox="1">
              <a:spLocks noChangeArrowheads="1"/>
            </p:cNvSpPr>
            <p:nvPr/>
          </p:nvSpPr>
          <p:spPr bwMode="auto">
            <a:xfrm>
              <a:off x="5015" y="957"/>
              <a:ext cx="383" cy="344"/>
            </a:xfrm>
            <a:prstGeom prst="rect">
              <a:avLst/>
            </a:prstGeom>
            <a:solidFill>
              <a:srgbClr val="91BD98"/>
            </a:solidFill>
            <a:ln w="9525" algn="ctr">
              <a:solidFill>
                <a:srgbClr val="91BD98"/>
              </a:solidFill>
              <a:miter lim="800000"/>
              <a:headEnd/>
              <a:tailEnd/>
            </a:ln>
          </p:spPr>
          <p:txBody>
            <a:bodyPr lIns="30773" tIns="30059" rIns="30773" bIns="30059" anchor="ctr"/>
            <a:lstStyle/>
            <a:p>
              <a:pPr algn="ctr" defTabSz="601266">
                <a:spcBef>
                  <a:spcPct val="50000"/>
                </a:spcBef>
              </a:pPr>
              <a:r>
                <a:rPr lang="en-GB" sz="750" b="1" dirty="0">
                  <a:solidFill>
                    <a:srgbClr val="01430A"/>
                  </a:solidFill>
                </a:rPr>
                <a:t>Housing</a:t>
              </a:r>
              <a:r>
                <a:rPr lang="en-GB" sz="525" b="1" dirty="0">
                  <a:solidFill>
                    <a:srgbClr val="01430A"/>
                  </a:solidFill>
                </a:rPr>
                <a:t> </a:t>
              </a:r>
              <a:r>
                <a:rPr lang="en-GB" sz="750" b="1" dirty="0">
                  <a:solidFill>
                    <a:srgbClr val="01430A"/>
                  </a:solidFill>
                </a:rPr>
                <a:t>Association</a:t>
              </a:r>
            </a:p>
          </p:txBody>
        </p:sp>
        <p:sp>
          <p:nvSpPr>
            <p:cNvPr id="42030" name="Text Box 12"/>
            <p:cNvSpPr txBox="1">
              <a:spLocks noChangeArrowheads="1"/>
            </p:cNvSpPr>
            <p:nvPr/>
          </p:nvSpPr>
          <p:spPr bwMode="auto">
            <a:xfrm>
              <a:off x="4591" y="957"/>
              <a:ext cx="383" cy="344"/>
            </a:xfrm>
            <a:prstGeom prst="rect">
              <a:avLst/>
            </a:prstGeom>
            <a:solidFill>
              <a:srgbClr val="91BD98"/>
            </a:solidFill>
            <a:ln w="9525" algn="ctr">
              <a:solidFill>
                <a:srgbClr val="91BD98"/>
              </a:solidFill>
              <a:miter lim="800000"/>
              <a:headEnd/>
              <a:tailEnd/>
            </a:ln>
          </p:spPr>
          <p:txBody>
            <a:bodyPr lIns="30773" tIns="30059" rIns="30773" bIns="30059" anchor="ctr"/>
            <a:lstStyle/>
            <a:p>
              <a:pPr algn="ctr" defTabSz="601266">
                <a:spcBef>
                  <a:spcPct val="50000"/>
                </a:spcBef>
              </a:pPr>
              <a:r>
                <a:rPr lang="en-GB" sz="750" b="1" dirty="0">
                  <a:solidFill>
                    <a:srgbClr val="01430A"/>
                  </a:solidFill>
                </a:rPr>
                <a:t>Housing Association</a:t>
              </a:r>
            </a:p>
          </p:txBody>
        </p:sp>
        <p:sp>
          <p:nvSpPr>
            <p:cNvPr id="42031" name="Text Box 13"/>
            <p:cNvSpPr txBox="1">
              <a:spLocks noChangeArrowheads="1"/>
            </p:cNvSpPr>
            <p:nvPr/>
          </p:nvSpPr>
          <p:spPr bwMode="auto">
            <a:xfrm>
              <a:off x="3745" y="957"/>
              <a:ext cx="383" cy="344"/>
            </a:xfrm>
            <a:prstGeom prst="rect">
              <a:avLst/>
            </a:prstGeom>
            <a:solidFill>
              <a:srgbClr val="91BD98"/>
            </a:solidFill>
            <a:ln w="9525" algn="ctr">
              <a:solidFill>
                <a:srgbClr val="91BD98"/>
              </a:solidFill>
              <a:miter lim="800000"/>
              <a:headEnd/>
              <a:tailEnd/>
            </a:ln>
          </p:spPr>
          <p:txBody>
            <a:bodyPr lIns="30773" tIns="30059" rIns="30773" bIns="30059" anchor="ctr"/>
            <a:lstStyle/>
            <a:p>
              <a:pPr algn="ctr" defTabSz="601266">
                <a:spcBef>
                  <a:spcPct val="50000"/>
                </a:spcBef>
              </a:pPr>
              <a:r>
                <a:rPr lang="en-GB" sz="750" b="1">
                  <a:solidFill>
                    <a:srgbClr val="01430A"/>
                  </a:solidFill>
                </a:rPr>
                <a:t>Housing Association</a:t>
              </a:r>
            </a:p>
          </p:txBody>
        </p:sp>
        <p:sp>
          <p:nvSpPr>
            <p:cNvPr id="42032" name="Text Box 14"/>
            <p:cNvSpPr txBox="1">
              <a:spLocks noChangeArrowheads="1"/>
            </p:cNvSpPr>
            <p:nvPr/>
          </p:nvSpPr>
          <p:spPr bwMode="auto">
            <a:xfrm>
              <a:off x="4168" y="957"/>
              <a:ext cx="383" cy="344"/>
            </a:xfrm>
            <a:prstGeom prst="rect">
              <a:avLst/>
            </a:prstGeom>
            <a:solidFill>
              <a:srgbClr val="91BD98"/>
            </a:solidFill>
            <a:ln w="9525" algn="ctr">
              <a:solidFill>
                <a:srgbClr val="91BD98"/>
              </a:solidFill>
              <a:miter lim="800000"/>
              <a:headEnd/>
              <a:tailEnd/>
            </a:ln>
          </p:spPr>
          <p:txBody>
            <a:bodyPr lIns="30773" tIns="30059" rIns="30773" bIns="30059" anchor="ctr"/>
            <a:lstStyle/>
            <a:p>
              <a:pPr algn="ctr" defTabSz="601266">
                <a:spcBef>
                  <a:spcPct val="50000"/>
                </a:spcBef>
              </a:pPr>
              <a:r>
                <a:rPr lang="en-GB" sz="750" b="1">
                  <a:solidFill>
                    <a:srgbClr val="01430A"/>
                  </a:solidFill>
                </a:rPr>
                <a:t>Housing Association</a:t>
              </a:r>
            </a:p>
          </p:txBody>
        </p:sp>
        <p:sp>
          <p:nvSpPr>
            <p:cNvPr id="42033" name="Text Box 63"/>
            <p:cNvSpPr txBox="1">
              <a:spLocks noChangeArrowheads="1"/>
            </p:cNvSpPr>
            <p:nvPr/>
          </p:nvSpPr>
          <p:spPr bwMode="auto">
            <a:xfrm>
              <a:off x="1630" y="957"/>
              <a:ext cx="383" cy="344"/>
            </a:xfrm>
            <a:prstGeom prst="rect">
              <a:avLst/>
            </a:prstGeom>
            <a:solidFill>
              <a:srgbClr val="91BD98"/>
            </a:solidFill>
            <a:ln w="9525" algn="ctr">
              <a:solidFill>
                <a:srgbClr val="91BD98"/>
              </a:solidFill>
              <a:miter lim="800000"/>
              <a:headEnd/>
              <a:tailEnd/>
            </a:ln>
          </p:spPr>
          <p:txBody>
            <a:bodyPr lIns="30773" tIns="30059" rIns="30773" bIns="30059" anchor="ctr"/>
            <a:lstStyle/>
            <a:p>
              <a:pPr algn="ctr" defTabSz="601266">
                <a:spcBef>
                  <a:spcPct val="50000"/>
                </a:spcBef>
              </a:pPr>
              <a:r>
                <a:rPr lang="en-GB" sz="750" b="1" dirty="0">
                  <a:solidFill>
                    <a:srgbClr val="01430A"/>
                  </a:solidFill>
                </a:rPr>
                <a:t>Housing</a:t>
              </a:r>
              <a:r>
                <a:rPr lang="en-GB" sz="525" b="1" dirty="0">
                  <a:solidFill>
                    <a:srgbClr val="01430A"/>
                  </a:solidFill>
                </a:rPr>
                <a:t> </a:t>
              </a:r>
              <a:r>
                <a:rPr lang="en-GB" sz="750" b="1" dirty="0">
                  <a:solidFill>
                    <a:srgbClr val="01430A"/>
                  </a:solidFill>
                </a:rPr>
                <a:t>Association</a:t>
              </a:r>
            </a:p>
          </p:txBody>
        </p:sp>
        <p:sp>
          <p:nvSpPr>
            <p:cNvPr id="42034" name="Text Box 64"/>
            <p:cNvSpPr txBox="1">
              <a:spLocks noChangeArrowheads="1"/>
            </p:cNvSpPr>
            <p:nvPr/>
          </p:nvSpPr>
          <p:spPr bwMode="auto">
            <a:xfrm>
              <a:off x="1207" y="957"/>
              <a:ext cx="383" cy="344"/>
            </a:xfrm>
            <a:prstGeom prst="rect">
              <a:avLst/>
            </a:prstGeom>
            <a:solidFill>
              <a:srgbClr val="91BD98"/>
            </a:solidFill>
            <a:ln w="9525" algn="ctr">
              <a:solidFill>
                <a:srgbClr val="91BD98"/>
              </a:solidFill>
              <a:miter lim="800000"/>
              <a:headEnd/>
              <a:tailEnd/>
            </a:ln>
          </p:spPr>
          <p:txBody>
            <a:bodyPr lIns="30773" tIns="30059" rIns="30773" bIns="30059" anchor="ctr"/>
            <a:lstStyle/>
            <a:p>
              <a:pPr algn="ctr" defTabSz="601266">
                <a:spcBef>
                  <a:spcPct val="50000"/>
                </a:spcBef>
              </a:pPr>
              <a:r>
                <a:rPr lang="en-GB" sz="750" b="1">
                  <a:solidFill>
                    <a:srgbClr val="01430A"/>
                  </a:solidFill>
                </a:rPr>
                <a:t>Housing Association</a:t>
              </a:r>
            </a:p>
          </p:txBody>
        </p:sp>
        <p:sp>
          <p:nvSpPr>
            <p:cNvPr id="42035" name="Text Box 65"/>
            <p:cNvSpPr txBox="1">
              <a:spLocks noChangeArrowheads="1"/>
            </p:cNvSpPr>
            <p:nvPr/>
          </p:nvSpPr>
          <p:spPr bwMode="auto">
            <a:xfrm>
              <a:off x="361" y="957"/>
              <a:ext cx="383" cy="344"/>
            </a:xfrm>
            <a:prstGeom prst="rect">
              <a:avLst/>
            </a:prstGeom>
            <a:solidFill>
              <a:srgbClr val="91BD98"/>
            </a:solidFill>
            <a:ln w="9525" algn="ctr">
              <a:solidFill>
                <a:srgbClr val="91BD98"/>
              </a:solidFill>
              <a:miter lim="800000"/>
              <a:headEnd/>
              <a:tailEnd/>
            </a:ln>
          </p:spPr>
          <p:txBody>
            <a:bodyPr lIns="30773" tIns="30059" rIns="30773" bIns="30059" anchor="ctr"/>
            <a:lstStyle/>
            <a:p>
              <a:pPr algn="ctr" defTabSz="601266">
                <a:spcBef>
                  <a:spcPct val="50000"/>
                </a:spcBef>
              </a:pPr>
              <a:r>
                <a:rPr lang="en-GB" sz="750" b="1" dirty="0">
                  <a:solidFill>
                    <a:srgbClr val="01430A"/>
                  </a:solidFill>
                </a:rPr>
                <a:t>Housing Association</a:t>
              </a:r>
            </a:p>
          </p:txBody>
        </p:sp>
        <p:sp>
          <p:nvSpPr>
            <p:cNvPr id="42036" name="Text Box 66"/>
            <p:cNvSpPr txBox="1">
              <a:spLocks noChangeArrowheads="1"/>
            </p:cNvSpPr>
            <p:nvPr/>
          </p:nvSpPr>
          <p:spPr bwMode="auto">
            <a:xfrm>
              <a:off x="784" y="957"/>
              <a:ext cx="383" cy="344"/>
            </a:xfrm>
            <a:prstGeom prst="rect">
              <a:avLst/>
            </a:prstGeom>
            <a:solidFill>
              <a:srgbClr val="91BD98"/>
            </a:solidFill>
            <a:ln w="9525" algn="ctr">
              <a:solidFill>
                <a:srgbClr val="91BD98"/>
              </a:solidFill>
              <a:miter lim="800000"/>
              <a:headEnd/>
              <a:tailEnd/>
            </a:ln>
          </p:spPr>
          <p:txBody>
            <a:bodyPr lIns="30773" tIns="30059" rIns="30773" bIns="30059" anchor="ctr"/>
            <a:lstStyle/>
            <a:p>
              <a:pPr algn="ctr" defTabSz="601266">
                <a:spcBef>
                  <a:spcPct val="50000"/>
                </a:spcBef>
              </a:pPr>
              <a:r>
                <a:rPr lang="en-GB" sz="750" b="1">
                  <a:solidFill>
                    <a:srgbClr val="01430A"/>
                  </a:solidFill>
                </a:rPr>
                <a:t>Housing Association</a:t>
              </a:r>
            </a:p>
          </p:txBody>
        </p:sp>
        <p:sp>
          <p:nvSpPr>
            <p:cNvPr id="42037" name="Text Box 76"/>
            <p:cNvSpPr txBox="1">
              <a:spLocks noChangeArrowheads="1"/>
            </p:cNvSpPr>
            <p:nvPr/>
          </p:nvSpPr>
          <p:spPr bwMode="auto">
            <a:xfrm>
              <a:off x="3322" y="957"/>
              <a:ext cx="383" cy="344"/>
            </a:xfrm>
            <a:prstGeom prst="rect">
              <a:avLst/>
            </a:prstGeom>
            <a:solidFill>
              <a:srgbClr val="91BD98"/>
            </a:solidFill>
            <a:ln w="9525" algn="ctr">
              <a:solidFill>
                <a:srgbClr val="91BD98"/>
              </a:solidFill>
              <a:miter lim="800000"/>
              <a:headEnd/>
              <a:tailEnd/>
            </a:ln>
          </p:spPr>
          <p:txBody>
            <a:bodyPr lIns="30773" tIns="30059" rIns="30773" bIns="30059" anchor="ctr"/>
            <a:lstStyle/>
            <a:p>
              <a:pPr algn="ctr" defTabSz="601266">
                <a:spcBef>
                  <a:spcPct val="50000"/>
                </a:spcBef>
              </a:pPr>
              <a:r>
                <a:rPr lang="en-GB" sz="750" b="1">
                  <a:solidFill>
                    <a:srgbClr val="01430A"/>
                  </a:solidFill>
                </a:rPr>
                <a:t>Housing Association</a:t>
              </a:r>
            </a:p>
          </p:txBody>
        </p:sp>
        <p:sp>
          <p:nvSpPr>
            <p:cNvPr id="42038" name="Text Box 77"/>
            <p:cNvSpPr txBox="1">
              <a:spLocks noChangeArrowheads="1"/>
            </p:cNvSpPr>
            <p:nvPr/>
          </p:nvSpPr>
          <p:spPr bwMode="auto">
            <a:xfrm>
              <a:off x="2899" y="957"/>
              <a:ext cx="383" cy="344"/>
            </a:xfrm>
            <a:prstGeom prst="rect">
              <a:avLst/>
            </a:prstGeom>
            <a:solidFill>
              <a:srgbClr val="91BD98"/>
            </a:solidFill>
            <a:ln w="9525" algn="ctr">
              <a:solidFill>
                <a:srgbClr val="91BD98"/>
              </a:solidFill>
              <a:miter lim="800000"/>
              <a:headEnd/>
              <a:tailEnd/>
            </a:ln>
          </p:spPr>
          <p:txBody>
            <a:bodyPr lIns="30773" tIns="30059" rIns="30773" bIns="30059" anchor="ctr"/>
            <a:lstStyle/>
            <a:p>
              <a:pPr algn="ctr" defTabSz="601266">
                <a:spcBef>
                  <a:spcPct val="50000"/>
                </a:spcBef>
              </a:pPr>
              <a:r>
                <a:rPr lang="en-GB" sz="750" b="1">
                  <a:solidFill>
                    <a:srgbClr val="01430A"/>
                  </a:solidFill>
                </a:rPr>
                <a:t>Housing Association</a:t>
              </a:r>
            </a:p>
          </p:txBody>
        </p:sp>
        <p:sp>
          <p:nvSpPr>
            <p:cNvPr id="42039" name="Text Box 78"/>
            <p:cNvSpPr txBox="1">
              <a:spLocks noChangeArrowheads="1"/>
            </p:cNvSpPr>
            <p:nvPr/>
          </p:nvSpPr>
          <p:spPr bwMode="auto">
            <a:xfrm>
              <a:off x="2053" y="957"/>
              <a:ext cx="383" cy="344"/>
            </a:xfrm>
            <a:prstGeom prst="rect">
              <a:avLst/>
            </a:prstGeom>
            <a:solidFill>
              <a:srgbClr val="91BD98"/>
            </a:solidFill>
            <a:ln w="9525" algn="ctr">
              <a:solidFill>
                <a:srgbClr val="91BD98"/>
              </a:solidFill>
              <a:miter lim="800000"/>
              <a:headEnd/>
              <a:tailEnd/>
            </a:ln>
          </p:spPr>
          <p:txBody>
            <a:bodyPr lIns="30773" tIns="30059" rIns="30773" bIns="30059" anchor="ctr"/>
            <a:lstStyle/>
            <a:p>
              <a:pPr algn="ctr" defTabSz="601266">
                <a:spcBef>
                  <a:spcPct val="50000"/>
                </a:spcBef>
              </a:pPr>
              <a:r>
                <a:rPr lang="en-GB" sz="750" b="1" dirty="0">
                  <a:solidFill>
                    <a:srgbClr val="01430A"/>
                  </a:solidFill>
                </a:rPr>
                <a:t>Housing Association</a:t>
              </a:r>
            </a:p>
          </p:txBody>
        </p:sp>
        <p:sp>
          <p:nvSpPr>
            <p:cNvPr id="42040" name="Text Box 79"/>
            <p:cNvSpPr txBox="1">
              <a:spLocks noChangeArrowheads="1"/>
            </p:cNvSpPr>
            <p:nvPr/>
          </p:nvSpPr>
          <p:spPr bwMode="auto">
            <a:xfrm>
              <a:off x="2476" y="957"/>
              <a:ext cx="383" cy="344"/>
            </a:xfrm>
            <a:prstGeom prst="rect">
              <a:avLst/>
            </a:prstGeom>
            <a:solidFill>
              <a:srgbClr val="91BD98"/>
            </a:solidFill>
            <a:ln w="9525" algn="ctr">
              <a:solidFill>
                <a:srgbClr val="91BD98"/>
              </a:solidFill>
              <a:miter lim="800000"/>
              <a:headEnd/>
              <a:tailEnd/>
            </a:ln>
          </p:spPr>
          <p:txBody>
            <a:bodyPr lIns="30773" tIns="30059" rIns="30773" bIns="30059" anchor="ctr"/>
            <a:lstStyle/>
            <a:p>
              <a:pPr algn="ctr" defTabSz="601266">
                <a:spcBef>
                  <a:spcPct val="50000"/>
                </a:spcBef>
              </a:pPr>
              <a:r>
                <a:rPr lang="en-GB" sz="750" b="1" dirty="0">
                  <a:solidFill>
                    <a:srgbClr val="01430A"/>
                  </a:solidFill>
                </a:rPr>
                <a:t>Housing Association</a:t>
              </a:r>
            </a:p>
          </p:txBody>
        </p:sp>
      </p:grpSp>
      <p:sp>
        <p:nvSpPr>
          <p:cNvPr id="41988" name="Rectangle 8"/>
          <p:cNvSpPr>
            <a:spLocks noChangeArrowheads="1"/>
          </p:cNvSpPr>
          <p:nvPr/>
        </p:nvSpPr>
        <p:spPr bwMode="gray">
          <a:xfrm>
            <a:off x="4189261" y="2421087"/>
            <a:ext cx="1451367" cy="536329"/>
          </a:xfrm>
          <a:prstGeom prst="rect">
            <a:avLst/>
          </a:prstGeom>
          <a:solidFill>
            <a:srgbClr val="326E46"/>
          </a:solidFill>
          <a:ln w="9525" algn="ctr">
            <a:solidFill>
              <a:srgbClr val="326E46"/>
            </a:solidFill>
            <a:miter lim="800000"/>
            <a:headEnd/>
            <a:tailEnd/>
          </a:ln>
        </p:spPr>
        <p:txBody>
          <a:bodyPr lIns="30062" tIns="30062" rIns="30062" bIns="30062" anchor="ctr"/>
          <a:lstStyle/>
          <a:p>
            <a:pPr algn="ctr" defTabSz="601266"/>
            <a:r>
              <a:rPr lang="en-GB" sz="800" b="1" dirty="0">
                <a:solidFill>
                  <a:srgbClr val="FFFFFF"/>
                </a:solidFill>
              </a:rPr>
              <a:t>THFC Funding No.2 PLC (“THFC2”) </a:t>
            </a:r>
            <a:br>
              <a:rPr lang="en-GB" sz="800" b="1" dirty="0">
                <a:solidFill>
                  <a:srgbClr val="FFFFFF"/>
                </a:solidFill>
              </a:rPr>
            </a:br>
            <a:r>
              <a:rPr lang="en-GB" sz="800" b="1" dirty="0">
                <a:solidFill>
                  <a:srgbClr val="FFFFFF"/>
                </a:solidFill>
              </a:rPr>
              <a:t>(Issuer Rating A+)</a:t>
            </a:r>
          </a:p>
        </p:txBody>
      </p:sp>
      <p:sp>
        <p:nvSpPr>
          <p:cNvPr id="41989" name="Rectangle 54"/>
          <p:cNvSpPr>
            <a:spLocks noChangeArrowheads="1"/>
          </p:cNvSpPr>
          <p:nvPr/>
        </p:nvSpPr>
        <p:spPr bwMode="gray">
          <a:xfrm>
            <a:off x="2565095" y="2406621"/>
            <a:ext cx="1446120" cy="550795"/>
          </a:xfrm>
          <a:prstGeom prst="rect">
            <a:avLst/>
          </a:prstGeom>
          <a:solidFill>
            <a:srgbClr val="326E46"/>
          </a:solidFill>
          <a:ln w="9525" algn="ctr">
            <a:solidFill>
              <a:srgbClr val="326E46"/>
            </a:solidFill>
            <a:miter lim="800000"/>
            <a:headEnd/>
            <a:tailEnd/>
          </a:ln>
        </p:spPr>
        <p:txBody>
          <a:bodyPr lIns="30062" tIns="30062" rIns="30062" bIns="30062" anchor="ctr"/>
          <a:lstStyle/>
          <a:p>
            <a:pPr algn="ctr" defTabSz="601266"/>
            <a:r>
              <a:rPr lang="en-GB" sz="800" b="1" dirty="0">
                <a:solidFill>
                  <a:srgbClr val="FFFFFF"/>
                </a:solidFill>
              </a:rPr>
              <a:t>THFC Funding No.1 PLC (“THFC 1”) </a:t>
            </a:r>
            <a:br>
              <a:rPr lang="en-GB" sz="800" b="1" dirty="0">
                <a:solidFill>
                  <a:srgbClr val="FFFFFF"/>
                </a:solidFill>
              </a:rPr>
            </a:br>
            <a:r>
              <a:rPr lang="en-GB" sz="800" b="1" dirty="0">
                <a:solidFill>
                  <a:srgbClr val="FFFFFF"/>
                </a:solidFill>
              </a:rPr>
              <a:t>(Issuer Rating AA-)</a:t>
            </a:r>
          </a:p>
        </p:txBody>
      </p:sp>
      <p:sp>
        <p:nvSpPr>
          <p:cNvPr id="41990" name="Rectangle 58"/>
          <p:cNvSpPr>
            <a:spLocks noChangeArrowheads="1"/>
          </p:cNvSpPr>
          <p:nvPr/>
        </p:nvSpPr>
        <p:spPr bwMode="gray">
          <a:xfrm>
            <a:off x="5796557" y="2437123"/>
            <a:ext cx="1472744" cy="520293"/>
          </a:xfrm>
          <a:prstGeom prst="rect">
            <a:avLst/>
          </a:prstGeom>
          <a:solidFill>
            <a:srgbClr val="326E46"/>
          </a:solidFill>
          <a:ln w="9525" algn="ctr">
            <a:solidFill>
              <a:srgbClr val="326E46"/>
            </a:solidFill>
            <a:miter lim="800000"/>
            <a:headEnd/>
            <a:tailEnd/>
          </a:ln>
        </p:spPr>
        <p:txBody>
          <a:bodyPr lIns="30062" tIns="30062" rIns="30062" bIns="30062" anchor="ctr"/>
          <a:lstStyle/>
          <a:p>
            <a:pPr algn="ctr" defTabSz="601266"/>
            <a:r>
              <a:rPr lang="en-GB" sz="800" b="1" dirty="0">
                <a:solidFill>
                  <a:srgbClr val="FFFFFF"/>
                </a:solidFill>
              </a:rPr>
              <a:t>THFC Funding No.3 PLC (“THFC 3”) </a:t>
            </a:r>
            <a:br>
              <a:rPr lang="en-GB" sz="800" b="1" dirty="0">
                <a:solidFill>
                  <a:srgbClr val="FFFFFF"/>
                </a:solidFill>
              </a:rPr>
            </a:br>
            <a:r>
              <a:rPr lang="en-GB" sz="800" b="1" dirty="0">
                <a:solidFill>
                  <a:srgbClr val="FFFFFF"/>
                </a:solidFill>
              </a:rPr>
              <a:t>(Issuer Rating A+)</a:t>
            </a:r>
          </a:p>
        </p:txBody>
      </p:sp>
      <p:sp>
        <p:nvSpPr>
          <p:cNvPr id="41991" name="Rectangle 74"/>
          <p:cNvSpPr>
            <a:spLocks noChangeArrowheads="1"/>
          </p:cNvSpPr>
          <p:nvPr/>
        </p:nvSpPr>
        <p:spPr bwMode="gray">
          <a:xfrm>
            <a:off x="926805" y="2406621"/>
            <a:ext cx="1460243" cy="550795"/>
          </a:xfrm>
          <a:prstGeom prst="rect">
            <a:avLst/>
          </a:prstGeom>
          <a:solidFill>
            <a:srgbClr val="326E46"/>
          </a:solidFill>
          <a:ln w="9525">
            <a:solidFill>
              <a:srgbClr val="326E46"/>
            </a:solidFill>
            <a:miter lim="800000"/>
            <a:headEnd/>
            <a:tailEnd/>
          </a:ln>
        </p:spPr>
        <p:txBody>
          <a:bodyPr lIns="30062" tIns="30062" rIns="30062" bIns="30062" anchor="ctr"/>
          <a:lstStyle/>
          <a:p>
            <a:pPr algn="ctr" defTabSz="601266"/>
            <a:r>
              <a:rPr lang="en-GB" sz="800" b="1" dirty="0">
                <a:solidFill>
                  <a:srgbClr val="FFFFFF"/>
                </a:solidFill>
              </a:rPr>
              <a:t>Trustee/s in relation to </a:t>
            </a:r>
          </a:p>
          <a:p>
            <a:pPr algn="ctr" defTabSz="601266"/>
            <a:r>
              <a:rPr lang="en-GB" sz="800" b="1" dirty="0">
                <a:solidFill>
                  <a:srgbClr val="FFFFFF"/>
                </a:solidFill>
              </a:rPr>
              <a:t>THFC </a:t>
            </a:r>
            <a:br>
              <a:rPr lang="en-GB" sz="800" b="1" dirty="0">
                <a:solidFill>
                  <a:srgbClr val="FFFFFF"/>
                </a:solidFill>
              </a:rPr>
            </a:br>
            <a:r>
              <a:rPr lang="en-GB" sz="800" b="1" dirty="0">
                <a:solidFill>
                  <a:srgbClr val="FFFFFF"/>
                </a:solidFill>
              </a:rPr>
              <a:t>Debentures and Private Placements</a:t>
            </a:r>
          </a:p>
        </p:txBody>
      </p:sp>
      <p:sp>
        <p:nvSpPr>
          <p:cNvPr id="41992" name="Rectangle 80"/>
          <p:cNvSpPr>
            <a:spLocks noChangeArrowheads="1"/>
          </p:cNvSpPr>
          <p:nvPr/>
        </p:nvSpPr>
        <p:spPr bwMode="gray">
          <a:xfrm>
            <a:off x="7433223" y="2423170"/>
            <a:ext cx="1460243" cy="534246"/>
          </a:xfrm>
          <a:prstGeom prst="rect">
            <a:avLst/>
          </a:prstGeom>
          <a:solidFill>
            <a:srgbClr val="326E46"/>
          </a:solidFill>
          <a:ln w="9525" algn="ctr">
            <a:solidFill>
              <a:srgbClr val="326E46"/>
            </a:solidFill>
            <a:miter lim="800000"/>
            <a:headEnd/>
            <a:tailEnd/>
          </a:ln>
        </p:spPr>
        <p:txBody>
          <a:bodyPr lIns="30062" tIns="30062" rIns="30062" bIns="30062" anchor="ctr"/>
          <a:lstStyle/>
          <a:p>
            <a:pPr algn="ctr" defTabSz="601266"/>
            <a:r>
              <a:rPr lang="en-GB" sz="800" b="1" dirty="0">
                <a:solidFill>
                  <a:srgbClr val="FFFFFF"/>
                </a:solidFill>
              </a:rPr>
              <a:t>EIB and </a:t>
            </a:r>
            <a:br>
              <a:rPr lang="en-GB" sz="800" b="1" dirty="0">
                <a:solidFill>
                  <a:srgbClr val="FFFFFF"/>
                </a:solidFill>
              </a:rPr>
            </a:br>
            <a:r>
              <a:rPr lang="en-GB" sz="800" b="1" dirty="0">
                <a:solidFill>
                  <a:srgbClr val="FFFFFF"/>
                </a:solidFill>
              </a:rPr>
              <a:t>other Banks</a:t>
            </a:r>
          </a:p>
        </p:txBody>
      </p:sp>
      <p:sp>
        <p:nvSpPr>
          <p:cNvPr id="41997" name="AutoShape 92"/>
          <p:cNvSpPr>
            <a:spLocks noChangeArrowheads="1"/>
          </p:cNvSpPr>
          <p:nvPr/>
        </p:nvSpPr>
        <p:spPr bwMode="gray">
          <a:xfrm flipV="1">
            <a:off x="1095546" y="3104866"/>
            <a:ext cx="1122759" cy="598884"/>
          </a:xfrm>
          <a:prstGeom prst="triangle">
            <a:avLst>
              <a:gd name="adj" fmla="val 50000"/>
            </a:avLst>
          </a:prstGeom>
          <a:solidFill>
            <a:srgbClr val="D5FFD5"/>
          </a:solidFill>
          <a:ln w="9525" algn="ctr">
            <a:solidFill>
              <a:srgbClr val="B5D3BA"/>
            </a:solidFill>
            <a:miter lim="800000"/>
            <a:headEnd/>
            <a:tailEnd/>
          </a:ln>
        </p:spPr>
        <p:txBody>
          <a:bodyPr rot="10800000" lIns="30062" tIns="30062" rIns="30062" bIns="30062" anchor="ctr"/>
          <a:lstStyle/>
          <a:p>
            <a:pPr algn="ctr" defTabSz="601266"/>
            <a:endParaRPr lang="en-US" sz="900"/>
          </a:p>
        </p:txBody>
      </p:sp>
      <p:sp>
        <p:nvSpPr>
          <p:cNvPr id="41998" name="AutoShape 93"/>
          <p:cNvSpPr>
            <a:spLocks noChangeArrowheads="1"/>
          </p:cNvSpPr>
          <p:nvPr/>
        </p:nvSpPr>
        <p:spPr bwMode="gray">
          <a:xfrm flipV="1">
            <a:off x="2694264" y="3108843"/>
            <a:ext cx="1122760" cy="598884"/>
          </a:xfrm>
          <a:prstGeom prst="triangle">
            <a:avLst>
              <a:gd name="adj" fmla="val 50000"/>
            </a:avLst>
          </a:prstGeom>
          <a:solidFill>
            <a:srgbClr val="D5FFD5"/>
          </a:solidFill>
          <a:ln w="9525" algn="ctr">
            <a:solidFill>
              <a:srgbClr val="B5D3BA"/>
            </a:solidFill>
            <a:miter lim="800000"/>
            <a:headEnd/>
            <a:tailEnd/>
          </a:ln>
        </p:spPr>
        <p:txBody>
          <a:bodyPr rot="10800000" lIns="30062" tIns="30062" rIns="30062" bIns="30062" anchor="ctr"/>
          <a:lstStyle/>
          <a:p>
            <a:pPr algn="ctr" defTabSz="601266"/>
            <a:endParaRPr lang="en-US" sz="900"/>
          </a:p>
        </p:txBody>
      </p:sp>
      <p:sp>
        <p:nvSpPr>
          <p:cNvPr id="41999" name="AutoShape 94"/>
          <p:cNvSpPr>
            <a:spLocks noChangeArrowheads="1"/>
          </p:cNvSpPr>
          <p:nvPr/>
        </p:nvSpPr>
        <p:spPr bwMode="gray">
          <a:xfrm flipV="1">
            <a:off x="4341366" y="3104866"/>
            <a:ext cx="1122759" cy="598884"/>
          </a:xfrm>
          <a:prstGeom prst="triangle">
            <a:avLst>
              <a:gd name="adj" fmla="val 50000"/>
            </a:avLst>
          </a:prstGeom>
          <a:solidFill>
            <a:srgbClr val="D5FFD5"/>
          </a:solidFill>
          <a:ln w="9525" algn="ctr">
            <a:solidFill>
              <a:srgbClr val="B5D3BA"/>
            </a:solidFill>
            <a:miter lim="800000"/>
            <a:headEnd/>
            <a:tailEnd/>
          </a:ln>
        </p:spPr>
        <p:txBody>
          <a:bodyPr rot="10800000" lIns="30062" tIns="30062" rIns="30062" bIns="30062" anchor="ctr"/>
          <a:lstStyle/>
          <a:p>
            <a:pPr algn="ctr" defTabSz="601266"/>
            <a:endParaRPr lang="en-US" sz="900"/>
          </a:p>
        </p:txBody>
      </p:sp>
      <p:sp>
        <p:nvSpPr>
          <p:cNvPr id="42000" name="AutoShape 95"/>
          <p:cNvSpPr>
            <a:spLocks noChangeArrowheads="1"/>
          </p:cNvSpPr>
          <p:nvPr/>
        </p:nvSpPr>
        <p:spPr bwMode="gray">
          <a:xfrm flipV="1">
            <a:off x="5939431" y="3098172"/>
            <a:ext cx="1122760" cy="598884"/>
          </a:xfrm>
          <a:prstGeom prst="triangle">
            <a:avLst>
              <a:gd name="adj" fmla="val 50000"/>
            </a:avLst>
          </a:prstGeom>
          <a:solidFill>
            <a:srgbClr val="D5FFD5"/>
          </a:solidFill>
          <a:ln w="9525" algn="ctr">
            <a:solidFill>
              <a:srgbClr val="B5D3BA"/>
            </a:solidFill>
            <a:miter lim="800000"/>
            <a:headEnd/>
            <a:tailEnd/>
          </a:ln>
        </p:spPr>
        <p:txBody>
          <a:bodyPr rot="10800000" lIns="30062" tIns="30062" rIns="30062" bIns="30062" anchor="ctr"/>
          <a:lstStyle/>
          <a:p>
            <a:pPr algn="ctr" defTabSz="601266"/>
            <a:endParaRPr lang="en-US" sz="900"/>
          </a:p>
        </p:txBody>
      </p:sp>
      <p:sp>
        <p:nvSpPr>
          <p:cNvPr id="42001" name="AutoShape 96"/>
          <p:cNvSpPr>
            <a:spLocks noChangeArrowheads="1"/>
          </p:cNvSpPr>
          <p:nvPr/>
        </p:nvSpPr>
        <p:spPr bwMode="gray">
          <a:xfrm flipV="1">
            <a:off x="7598267" y="3109067"/>
            <a:ext cx="1122760" cy="598884"/>
          </a:xfrm>
          <a:prstGeom prst="triangle">
            <a:avLst>
              <a:gd name="adj" fmla="val 50000"/>
            </a:avLst>
          </a:prstGeom>
          <a:solidFill>
            <a:srgbClr val="D5FFD5"/>
          </a:solidFill>
          <a:ln w="9525" algn="ctr">
            <a:solidFill>
              <a:srgbClr val="B5D3BA"/>
            </a:solidFill>
            <a:miter lim="800000"/>
            <a:headEnd/>
            <a:tailEnd/>
          </a:ln>
        </p:spPr>
        <p:txBody>
          <a:bodyPr rot="10800000" lIns="30062" tIns="30062" rIns="30062" bIns="30062" anchor="ctr"/>
          <a:lstStyle/>
          <a:p>
            <a:pPr algn="ctr" defTabSz="601266"/>
            <a:endParaRPr lang="en-US" sz="900"/>
          </a:p>
        </p:txBody>
      </p:sp>
      <p:sp>
        <p:nvSpPr>
          <p:cNvPr id="42002" name="AutoShape 101"/>
          <p:cNvSpPr>
            <a:spLocks noChangeArrowheads="1"/>
          </p:cNvSpPr>
          <p:nvPr/>
        </p:nvSpPr>
        <p:spPr bwMode="gray">
          <a:xfrm flipV="1">
            <a:off x="7570310" y="2117754"/>
            <a:ext cx="1122759" cy="182166"/>
          </a:xfrm>
          <a:prstGeom prst="triangle">
            <a:avLst>
              <a:gd name="adj" fmla="val 50000"/>
            </a:avLst>
          </a:prstGeom>
          <a:solidFill>
            <a:srgbClr val="D5FFD5"/>
          </a:solidFill>
          <a:ln w="9525" algn="ctr">
            <a:solidFill>
              <a:srgbClr val="B5D3BA"/>
            </a:solidFill>
            <a:miter lim="800000"/>
            <a:headEnd/>
            <a:tailEnd/>
          </a:ln>
        </p:spPr>
        <p:txBody>
          <a:bodyPr rot="10800000" lIns="30062" tIns="30062" rIns="30062" bIns="30062" anchor="ctr"/>
          <a:lstStyle/>
          <a:p>
            <a:pPr algn="ctr" defTabSz="601266"/>
            <a:endParaRPr lang="en-US" sz="900"/>
          </a:p>
        </p:txBody>
      </p:sp>
      <p:sp>
        <p:nvSpPr>
          <p:cNvPr id="42003" name="AutoShape 97"/>
          <p:cNvSpPr>
            <a:spLocks noChangeArrowheads="1"/>
          </p:cNvSpPr>
          <p:nvPr/>
        </p:nvSpPr>
        <p:spPr bwMode="gray">
          <a:xfrm flipV="1">
            <a:off x="1095547" y="2109672"/>
            <a:ext cx="1122759" cy="182166"/>
          </a:xfrm>
          <a:prstGeom prst="triangle">
            <a:avLst>
              <a:gd name="adj" fmla="val 50000"/>
            </a:avLst>
          </a:prstGeom>
          <a:solidFill>
            <a:srgbClr val="D5FFD5"/>
          </a:solidFill>
          <a:ln w="9525" algn="ctr">
            <a:solidFill>
              <a:srgbClr val="B5D3BA"/>
            </a:solidFill>
            <a:miter lim="800000"/>
            <a:headEnd/>
            <a:tailEnd/>
          </a:ln>
        </p:spPr>
        <p:txBody>
          <a:bodyPr rot="10800000" lIns="30062" tIns="30062" rIns="30062" bIns="30062" anchor="ctr"/>
          <a:lstStyle/>
          <a:p>
            <a:pPr algn="ctr" defTabSz="601266"/>
            <a:endParaRPr lang="en-US" sz="900"/>
          </a:p>
        </p:txBody>
      </p:sp>
      <p:sp>
        <p:nvSpPr>
          <p:cNvPr id="42004" name="AutoShape 98"/>
          <p:cNvSpPr>
            <a:spLocks noChangeArrowheads="1"/>
          </p:cNvSpPr>
          <p:nvPr/>
        </p:nvSpPr>
        <p:spPr bwMode="gray">
          <a:xfrm flipV="1">
            <a:off x="2719713" y="2116278"/>
            <a:ext cx="1122760" cy="182166"/>
          </a:xfrm>
          <a:prstGeom prst="triangle">
            <a:avLst>
              <a:gd name="adj" fmla="val 50000"/>
            </a:avLst>
          </a:prstGeom>
          <a:solidFill>
            <a:srgbClr val="D5FFD5"/>
          </a:solidFill>
          <a:ln w="9525" algn="ctr">
            <a:solidFill>
              <a:srgbClr val="B5D3BA"/>
            </a:solidFill>
            <a:miter lim="800000"/>
            <a:headEnd/>
            <a:tailEnd/>
          </a:ln>
        </p:spPr>
        <p:txBody>
          <a:bodyPr rot="10800000" lIns="30062" tIns="30062" rIns="30062" bIns="30062" anchor="ctr"/>
          <a:lstStyle/>
          <a:p>
            <a:pPr algn="ctr" defTabSz="601266"/>
            <a:endParaRPr lang="en-US" sz="900"/>
          </a:p>
        </p:txBody>
      </p:sp>
      <p:sp>
        <p:nvSpPr>
          <p:cNvPr id="42005" name="AutoShape 99"/>
          <p:cNvSpPr>
            <a:spLocks noChangeArrowheads="1"/>
          </p:cNvSpPr>
          <p:nvPr/>
        </p:nvSpPr>
        <p:spPr bwMode="gray">
          <a:xfrm flipV="1">
            <a:off x="4342623" y="2109672"/>
            <a:ext cx="1122760" cy="182166"/>
          </a:xfrm>
          <a:prstGeom prst="triangle">
            <a:avLst>
              <a:gd name="adj" fmla="val 50000"/>
            </a:avLst>
          </a:prstGeom>
          <a:solidFill>
            <a:srgbClr val="D5FFD5"/>
          </a:solidFill>
          <a:ln w="9525" algn="ctr">
            <a:solidFill>
              <a:srgbClr val="B5D3BA"/>
            </a:solidFill>
            <a:miter lim="800000"/>
            <a:headEnd/>
            <a:tailEnd/>
          </a:ln>
        </p:spPr>
        <p:txBody>
          <a:bodyPr rot="10800000" lIns="30062" tIns="30062" rIns="30062" bIns="30062" anchor="ctr"/>
          <a:lstStyle/>
          <a:p>
            <a:pPr algn="ctr" defTabSz="601266"/>
            <a:endParaRPr lang="en-US" sz="900"/>
          </a:p>
        </p:txBody>
      </p:sp>
      <p:sp>
        <p:nvSpPr>
          <p:cNvPr id="42006" name="AutoShape 100"/>
          <p:cNvSpPr>
            <a:spLocks noChangeArrowheads="1"/>
          </p:cNvSpPr>
          <p:nvPr/>
        </p:nvSpPr>
        <p:spPr bwMode="gray">
          <a:xfrm flipV="1">
            <a:off x="5921573" y="2117490"/>
            <a:ext cx="1122759" cy="182166"/>
          </a:xfrm>
          <a:prstGeom prst="triangle">
            <a:avLst>
              <a:gd name="adj" fmla="val 50000"/>
            </a:avLst>
          </a:prstGeom>
          <a:solidFill>
            <a:srgbClr val="D5FFD5"/>
          </a:solidFill>
          <a:ln w="9525" algn="ctr">
            <a:solidFill>
              <a:srgbClr val="B5D3BA"/>
            </a:solidFill>
            <a:miter lim="800000"/>
            <a:headEnd/>
            <a:tailEnd/>
          </a:ln>
        </p:spPr>
        <p:txBody>
          <a:bodyPr rot="10800000" lIns="30062" tIns="30062" rIns="30062" bIns="30062" anchor="ctr"/>
          <a:lstStyle/>
          <a:p>
            <a:pPr algn="ctr" defTabSz="601266"/>
            <a:endParaRPr lang="en-US" sz="900"/>
          </a:p>
        </p:txBody>
      </p:sp>
      <p:sp>
        <p:nvSpPr>
          <p:cNvPr id="42007" name="Rectangle 2"/>
          <p:cNvSpPr>
            <a:spLocks noChangeArrowheads="1"/>
          </p:cNvSpPr>
          <p:nvPr/>
        </p:nvSpPr>
        <p:spPr bwMode="auto">
          <a:xfrm>
            <a:off x="1551979" y="442203"/>
            <a:ext cx="6163865" cy="411956"/>
          </a:xfrm>
          <a:prstGeom prst="rect">
            <a:avLst/>
          </a:prstGeom>
          <a:noFill/>
          <a:ln w="9525" algn="ctr">
            <a:noFill/>
            <a:miter lim="800000"/>
            <a:headEnd/>
            <a:tailEnd/>
          </a:ln>
        </p:spPr>
        <p:txBody>
          <a:bodyPr anchor="b"/>
          <a:lstStyle/>
          <a:p>
            <a:pPr algn="ctr" eaLnBrk="0" hangingPunct="0"/>
            <a:r>
              <a:rPr lang="en-GB" sz="2400" dirty="0">
                <a:solidFill>
                  <a:srgbClr val="01430A"/>
                </a:solidFill>
                <a:latin typeface="+mj-lt"/>
                <a:ea typeface="+mj-ea"/>
                <a:cs typeface="+mj-cs"/>
              </a:rPr>
              <a:t>The Housing Finance Corporation </a:t>
            </a:r>
            <a:br>
              <a:rPr lang="en-GB" sz="2400" dirty="0">
                <a:solidFill>
                  <a:srgbClr val="01430A"/>
                </a:solidFill>
                <a:latin typeface="+mj-lt"/>
                <a:ea typeface="+mj-ea"/>
                <a:cs typeface="+mj-cs"/>
              </a:rPr>
            </a:br>
            <a:r>
              <a:rPr lang="en-GB" sz="2400" dirty="0">
                <a:solidFill>
                  <a:srgbClr val="01430A"/>
                </a:solidFill>
                <a:latin typeface="+mj-lt"/>
                <a:ea typeface="+mj-ea"/>
                <a:cs typeface="+mj-cs"/>
              </a:rPr>
              <a:t>Limited — Structure Overview</a:t>
            </a:r>
          </a:p>
        </p:txBody>
      </p:sp>
      <p:sp>
        <p:nvSpPr>
          <p:cNvPr id="42008" name="TextBox 58"/>
          <p:cNvSpPr txBox="1">
            <a:spLocks noChangeArrowheads="1"/>
          </p:cNvSpPr>
          <p:nvPr/>
        </p:nvSpPr>
        <p:spPr bwMode="auto">
          <a:xfrm>
            <a:off x="2387576" y="3149134"/>
            <a:ext cx="5352775" cy="522376"/>
          </a:xfrm>
          <a:prstGeom prst="rect">
            <a:avLst/>
          </a:prstGeom>
          <a:noFill/>
          <a:ln w="9525">
            <a:noFill/>
            <a:miter lim="800000"/>
            <a:headEnd/>
            <a:tailEnd/>
          </a:ln>
        </p:spPr>
        <p:txBody>
          <a:bodyPr wrap="square" lIns="60124" tIns="30062" rIns="60124" bIns="30062">
            <a:spAutoFit/>
          </a:bodyPr>
          <a:lstStyle/>
          <a:p>
            <a:pPr algn="ctr" defTabSz="601266"/>
            <a:r>
              <a:rPr lang="en-GB" b="1" dirty="0">
                <a:solidFill>
                  <a:srgbClr val="01430A"/>
                </a:solidFill>
              </a:rPr>
              <a:t>Security — floating charge over THFC’s assets (secured loans)</a:t>
            </a:r>
          </a:p>
          <a:p>
            <a:pPr algn="ctr" defTabSz="601266"/>
            <a:r>
              <a:rPr lang="en-GB" b="1" dirty="0">
                <a:solidFill>
                  <a:srgbClr val="01430A"/>
                </a:solidFill>
              </a:rPr>
              <a:t>All secured creditors are </a:t>
            </a:r>
            <a:r>
              <a:rPr lang="en-GB" b="1" dirty="0" err="1">
                <a:solidFill>
                  <a:srgbClr val="01430A"/>
                </a:solidFill>
              </a:rPr>
              <a:t>pari</a:t>
            </a:r>
            <a:r>
              <a:rPr lang="en-GB" b="1" dirty="0">
                <a:solidFill>
                  <a:srgbClr val="01430A"/>
                </a:solidFill>
              </a:rPr>
              <a:t> </a:t>
            </a:r>
            <a:r>
              <a:rPr lang="en-GB" b="1" dirty="0" err="1">
                <a:solidFill>
                  <a:srgbClr val="01430A"/>
                </a:solidFill>
              </a:rPr>
              <a:t>passu</a:t>
            </a:r>
            <a:endParaRPr lang="en-GB" b="1" dirty="0">
              <a:solidFill>
                <a:srgbClr val="01430A"/>
              </a:solidFill>
            </a:endParaRPr>
          </a:p>
          <a:p>
            <a:pPr algn="ctr" defTabSz="601266"/>
            <a:r>
              <a:rPr lang="en-GB" b="1" dirty="0">
                <a:solidFill>
                  <a:srgbClr val="01430A"/>
                </a:solidFill>
              </a:rPr>
              <a:t>Relationship between secured creditors regulated by Deed of Priority</a:t>
            </a:r>
          </a:p>
        </p:txBody>
      </p:sp>
      <p:grpSp>
        <p:nvGrpSpPr>
          <p:cNvPr id="42010" name="Group 60"/>
          <p:cNvGrpSpPr>
            <a:grpSpLocks/>
          </p:cNvGrpSpPr>
          <p:nvPr/>
        </p:nvGrpSpPr>
        <p:grpSpPr bwMode="auto">
          <a:xfrm>
            <a:off x="904526" y="4506078"/>
            <a:ext cx="7988939" cy="500063"/>
            <a:chOff x="573089" y="1752599"/>
            <a:chExt cx="8008936" cy="666749"/>
          </a:xfrm>
        </p:grpSpPr>
        <p:sp>
          <p:nvSpPr>
            <p:cNvPr id="42017" name="AutoShape 81"/>
            <p:cNvSpPr>
              <a:spLocks noChangeArrowheads="1"/>
            </p:cNvSpPr>
            <p:nvPr/>
          </p:nvSpPr>
          <p:spPr bwMode="gray">
            <a:xfrm flipV="1">
              <a:off x="573089" y="1790699"/>
              <a:ext cx="598486" cy="628649"/>
            </a:xfrm>
            <a:prstGeom prst="triangle">
              <a:avLst>
                <a:gd name="adj" fmla="val 50120"/>
              </a:avLst>
            </a:prstGeom>
            <a:solidFill>
              <a:srgbClr val="D5FFD5"/>
            </a:solidFill>
            <a:ln w="9525">
              <a:solidFill>
                <a:srgbClr val="B5D3BA"/>
              </a:solidFill>
              <a:miter lim="800000"/>
              <a:headEnd/>
              <a:tailEnd/>
            </a:ln>
          </p:spPr>
          <p:txBody>
            <a:bodyPr rot="10800000" lIns="30062" tIns="445500" rIns="30062" bIns="29700"/>
            <a:lstStyle/>
            <a:p>
              <a:pPr algn="ctr" defTabSz="601266"/>
              <a:endParaRPr lang="en-US" sz="900" b="1">
                <a:solidFill>
                  <a:srgbClr val="01430A"/>
                </a:solidFill>
              </a:endParaRPr>
            </a:p>
          </p:txBody>
        </p:sp>
        <p:sp>
          <p:nvSpPr>
            <p:cNvPr id="42018" name="AutoShape 81"/>
            <p:cNvSpPr>
              <a:spLocks noChangeArrowheads="1"/>
            </p:cNvSpPr>
            <p:nvPr/>
          </p:nvSpPr>
          <p:spPr bwMode="gray">
            <a:xfrm flipV="1">
              <a:off x="4602164" y="1771649"/>
              <a:ext cx="598486" cy="628649"/>
            </a:xfrm>
            <a:prstGeom prst="triangle">
              <a:avLst>
                <a:gd name="adj" fmla="val 50120"/>
              </a:avLst>
            </a:prstGeom>
            <a:solidFill>
              <a:srgbClr val="D5FFD5"/>
            </a:solidFill>
            <a:ln w="9525">
              <a:solidFill>
                <a:srgbClr val="B5D3BA"/>
              </a:solidFill>
              <a:miter lim="800000"/>
              <a:headEnd/>
              <a:tailEnd/>
            </a:ln>
          </p:spPr>
          <p:txBody>
            <a:bodyPr rot="10800000" lIns="30062" tIns="445500" rIns="30062" bIns="29700"/>
            <a:lstStyle/>
            <a:p>
              <a:pPr algn="ctr" defTabSz="601266"/>
              <a:endParaRPr lang="en-US" sz="900" b="1">
                <a:solidFill>
                  <a:srgbClr val="01430A"/>
                </a:solidFill>
              </a:endParaRPr>
            </a:p>
          </p:txBody>
        </p:sp>
        <p:sp>
          <p:nvSpPr>
            <p:cNvPr id="42019" name="AutoShape 81"/>
            <p:cNvSpPr>
              <a:spLocks noChangeArrowheads="1"/>
            </p:cNvSpPr>
            <p:nvPr/>
          </p:nvSpPr>
          <p:spPr bwMode="gray">
            <a:xfrm flipV="1">
              <a:off x="5278439" y="1781174"/>
              <a:ext cx="598486" cy="628649"/>
            </a:xfrm>
            <a:prstGeom prst="triangle">
              <a:avLst>
                <a:gd name="adj" fmla="val 50120"/>
              </a:avLst>
            </a:prstGeom>
            <a:solidFill>
              <a:srgbClr val="D5FFD5"/>
            </a:solidFill>
            <a:ln w="9525">
              <a:solidFill>
                <a:srgbClr val="B5D3BA"/>
              </a:solidFill>
              <a:miter lim="800000"/>
              <a:headEnd/>
              <a:tailEnd/>
            </a:ln>
          </p:spPr>
          <p:txBody>
            <a:bodyPr rot="10800000" lIns="30062" tIns="445500" rIns="30062" bIns="29700"/>
            <a:lstStyle/>
            <a:p>
              <a:pPr algn="ctr" defTabSz="601266"/>
              <a:endParaRPr lang="en-US" sz="900" b="1">
                <a:solidFill>
                  <a:srgbClr val="01430A"/>
                </a:solidFill>
              </a:endParaRPr>
            </a:p>
          </p:txBody>
        </p:sp>
        <p:sp>
          <p:nvSpPr>
            <p:cNvPr id="42020" name="AutoShape 81"/>
            <p:cNvSpPr>
              <a:spLocks noChangeArrowheads="1"/>
            </p:cNvSpPr>
            <p:nvPr/>
          </p:nvSpPr>
          <p:spPr bwMode="gray">
            <a:xfrm flipV="1">
              <a:off x="5935664" y="1771649"/>
              <a:ext cx="598486" cy="628649"/>
            </a:xfrm>
            <a:prstGeom prst="triangle">
              <a:avLst>
                <a:gd name="adj" fmla="val 50120"/>
              </a:avLst>
            </a:prstGeom>
            <a:solidFill>
              <a:srgbClr val="D5FFD5"/>
            </a:solidFill>
            <a:ln w="9525">
              <a:solidFill>
                <a:srgbClr val="B5D3BA"/>
              </a:solidFill>
              <a:miter lim="800000"/>
              <a:headEnd/>
              <a:tailEnd/>
            </a:ln>
          </p:spPr>
          <p:txBody>
            <a:bodyPr rot="10800000" lIns="30062" tIns="445500" rIns="30062" bIns="29700"/>
            <a:lstStyle/>
            <a:p>
              <a:pPr algn="ctr" defTabSz="601266"/>
              <a:endParaRPr lang="en-US" sz="900" b="1">
                <a:solidFill>
                  <a:srgbClr val="01430A"/>
                </a:solidFill>
              </a:endParaRPr>
            </a:p>
          </p:txBody>
        </p:sp>
        <p:sp>
          <p:nvSpPr>
            <p:cNvPr id="42021" name="AutoShape 81"/>
            <p:cNvSpPr>
              <a:spLocks noChangeArrowheads="1"/>
            </p:cNvSpPr>
            <p:nvPr/>
          </p:nvSpPr>
          <p:spPr bwMode="gray">
            <a:xfrm flipV="1">
              <a:off x="6611939" y="1771649"/>
              <a:ext cx="598486" cy="628649"/>
            </a:xfrm>
            <a:prstGeom prst="triangle">
              <a:avLst>
                <a:gd name="adj" fmla="val 50120"/>
              </a:avLst>
            </a:prstGeom>
            <a:solidFill>
              <a:srgbClr val="D5FFD5"/>
            </a:solidFill>
            <a:ln w="9525">
              <a:solidFill>
                <a:srgbClr val="B5D3BA"/>
              </a:solidFill>
              <a:miter lim="800000"/>
              <a:headEnd/>
              <a:tailEnd/>
            </a:ln>
          </p:spPr>
          <p:txBody>
            <a:bodyPr rot="10800000" lIns="30062" tIns="445500" rIns="30062" bIns="29700"/>
            <a:lstStyle/>
            <a:p>
              <a:pPr algn="ctr" defTabSz="601266"/>
              <a:endParaRPr lang="en-US" sz="900" b="1">
                <a:solidFill>
                  <a:srgbClr val="01430A"/>
                </a:solidFill>
              </a:endParaRPr>
            </a:p>
          </p:txBody>
        </p:sp>
        <p:sp>
          <p:nvSpPr>
            <p:cNvPr id="42022" name="AutoShape 81"/>
            <p:cNvSpPr>
              <a:spLocks noChangeArrowheads="1"/>
            </p:cNvSpPr>
            <p:nvPr/>
          </p:nvSpPr>
          <p:spPr bwMode="gray">
            <a:xfrm flipV="1">
              <a:off x="7278689" y="1771649"/>
              <a:ext cx="598486" cy="628649"/>
            </a:xfrm>
            <a:prstGeom prst="triangle">
              <a:avLst>
                <a:gd name="adj" fmla="val 50120"/>
              </a:avLst>
            </a:prstGeom>
            <a:solidFill>
              <a:srgbClr val="D5FFD5"/>
            </a:solidFill>
            <a:ln w="9525">
              <a:solidFill>
                <a:srgbClr val="B5D3BA"/>
              </a:solidFill>
              <a:miter lim="800000"/>
              <a:headEnd/>
              <a:tailEnd/>
            </a:ln>
          </p:spPr>
          <p:txBody>
            <a:bodyPr rot="10800000" lIns="30062" tIns="445500" rIns="30062" bIns="29700"/>
            <a:lstStyle/>
            <a:p>
              <a:pPr algn="ctr" defTabSz="601266"/>
              <a:endParaRPr lang="en-US" sz="900" b="1">
                <a:solidFill>
                  <a:srgbClr val="01430A"/>
                </a:solidFill>
              </a:endParaRPr>
            </a:p>
          </p:txBody>
        </p:sp>
        <p:sp>
          <p:nvSpPr>
            <p:cNvPr id="42023" name="AutoShape 81"/>
            <p:cNvSpPr>
              <a:spLocks noChangeArrowheads="1"/>
            </p:cNvSpPr>
            <p:nvPr/>
          </p:nvSpPr>
          <p:spPr bwMode="gray">
            <a:xfrm flipV="1">
              <a:off x="7983539" y="1752599"/>
              <a:ext cx="598486" cy="628649"/>
            </a:xfrm>
            <a:prstGeom prst="triangle">
              <a:avLst>
                <a:gd name="adj" fmla="val 50120"/>
              </a:avLst>
            </a:prstGeom>
            <a:solidFill>
              <a:srgbClr val="D5FFD5"/>
            </a:solidFill>
            <a:ln w="9525">
              <a:solidFill>
                <a:srgbClr val="B5D3BA"/>
              </a:solidFill>
              <a:miter lim="800000"/>
              <a:headEnd/>
              <a:tailEnd/>
            </a:ln>
          </p:spPr>
          <p:txBody>
            <a:bodyPr rot="10800000" lIns="30062" tIns="445500" rIns="30062" bIns="29700"/>
            <a:lstStyle/>
            <a:p>
              <a:pPr algn="ctr" defTabSz="601266"/>
              <a:endParaRPr lang="en-US" sz="900" b="1">
                <a:solidFill>
                  <a:srgbClr val="01430A"/>
                </a:solidFill>
              </a:endParaRPr>
            </a:p>
          </p:txBody>
        </p:sp>
        <p:sp>
          <p:nvSpPr>
            <p:cNvPr id="42024" name="AutoShape 81"/>
            <p:cNvSpPr>
              <a:spLocks noChangeArrowheads="1"/>
            </p:cNvSpPr>
            <p:nvPr/>
          </p:nvSpPr>
          <p:spPr bwMode="gray">
            <a:xfrm flipV="1">
              <a:off x="1249364" y="1771649"/>
              <a:ext cx="598486" cy="628649"/>
            </a:xfrm>
            <a:prstGeom prst="triangle">
              <a:avLst>
                <a:gd name="adj" fmla="val 50120"/>
              </a:avLst>
            </a:prstGeom>
            <a:solidFill>
              <a:srgbClr val="D5FFD5"/>
            </a:solidFill>
            <a:ln w="9525">
              <a:solidFill>
                <a:srgbClr val="B5D3BA"/>
              </a:solidFill>
              <a:miter lim="800000"/>
              <a:headEnd/>
              <a:tailEnd/>
            </a:ln>
          </p:spPr>
          <p:txBody>
            <a:bodyPr rot="10800000" lIns="30062" tIns="445500" rIns="30062" bIns="29700"/>
            <a:lstStyle/>
            <a:p>
              <a:pPr algn="ctr" defTabSz="601266"/>
              <a:endParaRPr lang="en-US" sz="900" b="1">
                <a:solidFill>
                  <a:srgbClr val="01430A"/>
                </a:solidFill>
              </a:endParaRPr>
            </a:p>
          </p:txBody>
        </p:sp>
        <p:sp>
          <p:nvSpPr>
            <p:cNvPr id="42025" name="AutoShape 81"/>
            <p:cNvSpPr>
              <a:spLocks noChangeArrowheads="1"/>
            </p:cNvSpPr>
            <p:nvPr/>
          </p:nvSpPr>
          <p:spPr bwMode="gray">
            <a:xfrm flipV="1">
              <a:off x="1906589" y="1771649"/>
              <a:ext cx="598486" cy="628649"/>
            </a:xfrm>
            <a:prstGeom prst="triangle">
              <a:avLst>
                <a:gd name="adj" fmla="val 50120"/>
              </a:avLst>
            </a:prstGeom>
            <a:solidFill>
              <a:srgbClr val="D5FFD5"/>
            </a:solidFill>
            <a:ln w="9525">
              <a:solidFill>
                <a:srgbClr val="B5D3BA"/>
              </a:solidFill>
              <a:miter lim="800000"/>
              <a:headEnd/>
              <a:tailEnd/>
            </a:ln>
          </p:spPr>
          <p:txBody>
            <a:bodyPr rot="10800000" lIns="30062" tIns="445500" rIns="30062" bIns="29700"/>
            <a:lstStyle/>
            <a:p>
              <a:pPr algn="ctr" defTabSz="601266"/>
              <a:endParaRPr lang="en-US" sz="900" b="1">
                <a:solidFill>
                  <a:srgbClr val="01430A"/>
                </a:solidFill>
              </a:endParaRPr>
            </a:p>
          </p:txBody>
        </p:sp>
        <p:sp>
          <p:nvSpPr>
            <p:cNvPr id="42026" name="AutoShape 81"/>
            <p:cNvSpPr>
              <a:spLocks noChangeArrowheads="1"/>
            </p:cNvSpPr>
            <p:nvPr/>
          </p:nvSpPr>
          <p:spPr bwMode="gray">
            <a:xfrm flipV="1">
              <a:off x="2592389" y="1781174"/>
              <a:ext cx="598486" cy="628649"/>
            </a:xfrm>
            <a:prstGeom prst="triangle">
              <a:avLst>
                <a:gd name="adj" fmla="val 50120"/>
              </a:avLst>
            </a:prstGeom>
            <a:solidFill>
              <a:srgbClr val="D5FFD5"/>
            </a:solidFill>
            <a:ln w="9525">
              <a:solidFill>
                <a:srgbClr val="B5D3BA"/>
              </a:solidFill>
              <a:miter lim="800000"/>
              <a:headEnd/>
              <a:tailEnd/>
            </a:ln>
          </p:spPr>
          <p:txBody>
            <a:bodyPr rot="10800000" lIns="30062" tIns="445500" rIns="30062" bIns="29700"/>
            <a:lstStyle/>
            <a:p>
              <a:pPr algn="ctr" defTabSz="601266"/>
              <a:endParaRPr lang="en-US" sz="900" b="1">
                <a:solidFill>
                  <a:srgbClr val="01430A"/>
                </a:solidFill>
              </a:endParaRPr>
            </a:p>
          </p:txBody>
        </p:sp>
        <p:sp>
          <p:nvSpPr>
            <p:cNvPr id="42027" name="AutoShape 81"/>
            <p:cNvSpPr>
              <a:spLocks noChangeArrowheads="1"/>
            </p:cNvSpPr>
            <p:nvPr/>
          </p:nvSpPr>
          <p:spPr bwMode="gray">
            <a:xfrm flipV="1">
              <a:off x="3268664" y="1771649"/>
              <a:ext cx="598486" cy="628649"/>
            </a:xfrm>
            <a:prstGeom prst="triangle">
              <a:avLst>
                <a:gd name="adj" fmla="val 50120"/>
              </a:avLst>
            </a:prstGeom>
            <a:solidFill>
              <a:srgbClr val="D5FFD5"/>
            </a:solidFill>
            <a:ln w="9525">
              <a:solidFill>
                <a:srgbClr val="B5D3BA"/>
              </a:solidFill>
              <a:miter lim="800000"/>
              <a:headEnd/>
              <a:tailEnd/>
            </a:ln>
          </p:spPr>
          <p:txBody>
            <a:bodyPr rot="10800000" lIns="30062" tIns="445500" rIns="30062" bIns="29700"/>
            <a:lstStyle/>
            <a:p>
              <a:pPr algn="ctr" defTabSz="601266"/>
              <a:endParaRPr lang="en-US" sz="900" b="1">
                <a:solidFill>
                  <a:srgbClr val="01430A"/>
                </a:solidFill>
              </a:endParaRPr>
            </a:p>
          </p:txBody>
        </p:sp>
        <p:sp>
          <p:nvSpPr>
            <p:cNvPr id="42028" name="AutoShape 81"/>
            <p:cNvSpPr>
              <a:spLocks noChangeArrowheads="1"/>
            </p:cNvSpPr>
            <p:nvPr/>
          </p:nvSpPr>
          <p:spPr bwMode="gray">
            <a:xfrm flipV="1">
              <a:off x="3916364" y="1771649"/>
              <a:ext cx="598486" cy="628649"/>
            </a:xfrm>
            <a:prstGeom prst="triangle">
              <a:avLst>
                <a:gd name="adj" fmla="val 50120"/>
              </a:avLst>
            </a:prstGeom>
            <a:solidFill>
              <a:srgbClr val="D5FFD5"/>
            </a:solidFill>
            <a:ln w="9525">
              <a:solidFill>
                <a:srgbClr val="B5D3BA"/>
              </a:solidFill>
              <a:miter lim="800000"/>
              <a:headEnd/>
              <a:tailEnd/>
            </a:ln>
          </p:spPr>
          <p:txBody>
            <a:bodyPr rot="10800000" lIns="30062" tIns="445500" rIns="30062" bIns="29700"/>
            <a:lstStyle/>
            <a:p>
              <a:pPr algn="ctr" defTabSz="601266"/>
              <a:endParaRPr lang="en-US" sz="900" b="1">
                <a:solidFill>
                  <a:srgbClr val="01430A"/>
                </a:solidFill>
              </a:endParaRPr>
            </a:p>
          </p:txBody>
        </p:sp>
      </p:grpSp>
      <p:sp>
        <p:nvSpPr>
          <p:cNvPr id="42011" name="TextBox 61"/>
          <p:cNvSpPr txBox="1">
            <a:spLocks noChangeArrowheads="1"/>
          </p:cNvSpPr>
          <p:nvPr/>
        </p:nvSpPr>
        <p:spPr bwMode="auto">
          <a:xfrm>
            <a:off x="2553524" y="4520366"/>
            <a:ext cx="4643438" cy="430887"/>
          </a:xfrm>
          <a:prstGeom prst="rect">
            <a:avLst/>
          </a:prstGeom>
          <a:noFill/>
          <a:ln w="9525">
            <a:noFill/>
            <a:miter lim="800000"/>
            <a:headEnd/>
            <a:tailEnd/>
          </a:ln>
        </p:spPr>
        <p:txBody>
          <a:bodyPr>
            <a:spAutoFit/>
          </a:bodyPr>
          <a:lstStyle/>
          <a:p>
            <a:pPr algn="ctr"/>
            <a:r>
              <a:rPr lang="en-GB" sz="1100" b="1" dirty="0">
                <a:solidFill>
                  <a:srgbClr val="01430A"/>
                </a:solidFill>
              </a:rPr>
              <a:t>Security – first fixed charges over specific residential properties</a:t>
            </a:r>
          </a:p>
          <a:p>
            <a:pPr algn="ctr"/>
            <a:r>
              <a:rPr lang="en-GB" sz="1100" b="1" dirty="0">
                <a:solidFill>
                  <a:srgbClr val="01430A"/>
                </a:solidFill>
              </a:rPr>
              <a:t> (or, initially, over cash)</a:t>
            </a:r>
            <a:endParaRPr lang="en-GB" sz="1100" dirty="0"/>
          </a:p>
        </p:txBody>
      </p:sp>
      <p:sp>
        <p:nvSpPr>
          <p:cNvPr id="42012" name="Rectangle 87"/>
          <p:cNvSpPr>
            <a:spLocks noChangeArrowheads="1"/>
          </p:cNvSpPr>
          <p:nvPr/>
        </p:nvSpPr>
        <p:spPr bwMode="gray">
          <a:xfrm>
            <a:off x="4180386" y="1259720"/>
            <a:ext cx="1460243" cy="712357"/>
          </a:xfrm>
          <a:prstGeom prst="rect">
            <a:avLst/>
          </a:prstGeom>
          <a:solidFill>
            <a:srgbClr val="D5FFD5"/>
          </a:solidFill>
          <a:ln w="9525" algn="ctr">
            <a:solidFill>
              <a:srgbClr val="D5FFD5"/>
            </a:solidFill>
            <a:miter lim="800000"/>
            <a:headEnd/>
            <a:tailEnd/>
          </a:ln>
        </p:spPr>
        <p:txBody>
          <a:bodyPr lIns="30062" tIns="37874" rIns="30062" bIns="30062"/>
          <a:lstStyle/>
          <a:p>
            <a:pPr algn="ctr" defTabSz="601266">
              <a:spcBef>
                <a:spcPts val="131"/>
              </a:spcBef>
            </a:pPr>
            <a:r>
              <a:rPr lang="en-GB" sz="800" dirty="0">
                <a:solidFill>
                  <a:srgbClr val="01430A"/>
                </a:solidFill>
              </a:rPr>
              <a:t>£191m A+ (issued July 2009)</a:t>
            </a:r>
          </a:p>
          <a:p>
            <a:pPr algn="ctr" defTabSz="601266">
              <a:spcBef>
                <a:spcPts val="131"/>
              </a:spcBef>
            </a:pPr>
            <a:r>
              <a:rPr lang="en-GB" sz="800" dirty="0">
                <a:solidFill>
                  <a:srgbClr val="01430A"/>
                </a:solidFill>
              </a:rPr>
              <a:t>£72.25m A+ (tap March 2010)</a:t>
            </a:r>
          </a:p>
          <a:p>
            <a:pPr algn="ctr" defTabSz="601266">
              <a:spcBef>
                <a:spcPts val="131"/>
              </a:spcBef>
            </a:pPr>
            <a:r>
              <a:rPr lang="en-GB" sz="800" dirty="0">
                <a:solidFill>
                  <a:srgbClr val="01430A"/>
                </a:solidFill>
              </a:rPr>
              <a:t>£76.6m A+ (tap Jan 2011)</a:t>
            </a:r>
          </a:p>
          <a:p>
            <a:pPr algn="ctr" defTabSz="601266">
              <a:spcBef>
                <a:spcPts val="131"/>
              </a:spcBef>
            </a:pPr>
            <a:r>
              <a:rPr lang="en-GB" sz="800" dirty="0">
                <a:solidFill>
                  <a:srgbClr val="01430A"/>
                </a:solidFill>
              </a:rPr>
              <a:t>£31m A+ (tap March 2011)</a:t>
            </a:r>
          </a:p>
        </p:txBody>
      </p:sp>
      <p:sp>
        <p:nvSpPr>
          <p:cNvPr id="42013" name="Rectangle 89"/>
          <p:cNvSpPr>
            <a:spLocks noChangeArrowheads="1"/>
          </p:cNvSpPr>
          <p:nvPr/>
        </p:nvSpPr>
        <p:spPr bwMode="gray">
          <a:xfrm>
            <a:off x="5796557" y="1241122"/>
            <a:ext cx="1472744" cy="730955"/>
          </a:xfrm>
          <a:prstGeom prst="rect">
            <a:avLst/>
          </a:prstGeom>
          <a:solidFill>
            <a:srgbClr val="D5FFD5"/>
          </a:solidFill>
          <a:ln w="9525" algn="ctr">
            <a:solidFill>
              <a:srgbClr val="D5FFD5"/>
            </a:solidFill>
            <a:miter lim="800000"/>
            <a:headEnd/>
            <a:tailEnd/>
          </a:ln>
        </p:spPr>
        <p:txBody>
          <a:bodyPr lIns="30062" tIns="37874" rIns="30062" bIns="30062"/>
          <a:lstStyle/>
          <a:p>
            <a:pPr algn="ctr" defTabSz="601266">
              <a:spcBef>
                <a:spcPts val="131"/>
              </a:spcBef>
            </a:pPr>
            <a:r>
              <a:rPr lang="en-GB" sz="800" dirty="0">
                <a:solidFill>
                  <a:srgbClr val="01430A"/>
                </a:solidFill>
              </a:rPr>
              <a:t>£100m A+ (issued Oct 2011)</a:t>
            </a:r>
          </a:p>
          <a:p>
            <a:pPr algn="ctr" defTabSz="601266">
              <a:spcBef>
                <a:spcPts val="131"/>
              </a:spcBef>
            </a:pPr>
            <a:r>
              <a:rPr lang="en-GB" sz="800" dirty="0">
                <a:solidFill>
                  <a:srgbClr val="01430A"/>
                </a:solidFill>
              </a:rPr>
              <a:t>£131m A+ (issued Jan 2012)</a:t>
            </a:r>
          </a:p>
          <a:p>
            <a:pPr algn="ctr" defTabSz="601266">
              <a:spcBef>
                <a:spcPts val="131"/>
              </a:spcBef>
            </a:pPr>
            <a:r>
              <a:rPr lang="en-GB" sz="800" dirty="0">
                <a:solidFill>
                  <a:srgbClr val="01430A"/>
                </a:solidFill>
              </a:rPr>
              <a:t>£130.5m A+ (issued  Apr 2012)</a:t>
            </a:r>
          </a:p>
          <a:p>
            <a:pPr algn="ctr" defTabSz="601266">
              <a:spcBef>
                <a:spcPts val="131"/>
              </a:spcBef>
            </a:pPr>
            <a:endParaRPr lang="en-US" sz="800" dirty="0">
              <a:solidFill>
                <a:srgbClr val="01430A"/>
              </a:solidFill>
            </a:endParaRPr>
          </a:p>
        </p:txBody>
      </p:sp>
      <p:sp>
        <p:nvSpPr>
          <p:cNvPr id="42014" name="Rectangle 91"/>
          <p:cNvSpPr>
            <a:spLocks noChangeArrowheads="1"/>
          </p:cNvSpPr>
          <p:nvPr/>
        </p:nvSpPr>
        <p:spPr bwMode="gray">
          <a:xfrm>
            <a:off x="7425828" y="1250007"/>
            <a:ext cx="1467639" cy="722070"/>
          </a:xfrm>
          <a:prstGeom prst="rect">
            <a:avLst/>
          </a:prstGeom>
          <a:solidFill>
            <a:srgbClr val="D5FFD5"/>
          </a:solidFill>
          <a:ln w="9525" algn="ctr">
            <a:solidFill>
              <a:srgbClr val="D5FFD5"/>
            </a:solidFill>
            <a:miter lim="800000"/>
            <a:headEnd/>
            <a:tailEnd/>
          </a:ln>
        </p:spPr>
        <p:txBody>
          <a:bodyPr lIns="30062" tIns="37874" rIns="30062" bIns="30062"/>
          <a:lstStyle/>
          <a:p>
            <a:pPr algn="ctr" defTabSz="601266">
              <a:spcBef>
                <a:spcPts val="131"/>
              </a:spcBef>
            </a:pPr>
            <a:endParaRPr lang="en-US" sz="600">
              <a:solidFill>
                <a:srgbClr val="01430A"/>
              </a:solidFill>
            </a:endParaRPr>
          </a:p>
        </p:txBody>
      </p:sp>
      <p:sp>
        <p:nvSpPr>
          <p:cNvPr id="42015" name="Rectangle 63"/>
          <p:cNvSpPr>
            <a:spLocks noChangeArrowheads="1"/>
          </p:cNvSpPr>
          <p:nvPr/>
        </p:nvSpPr>
        <p:spPr bwMode="gray">
          <a:xfrm>
            <a:off x="2545475" y="1241880"/>
            <a:ext cx="1477050" cy="730198"/>
          </a:xfrm>
          <a:prstGeom prst="rect">
            <a:avLst/>
          </a:prstGeom>
          <a:solidFill>
            <a:srgbClr val="D5FFD5"/>
          </a:solidFill>
          <a:ln w="9525" algn="ctr">
            <a:solidFill>
              <a:srgbClr val="D5FFD5"/>
            </a:solidFill>
            <a:miter lim="800000"/>
            <a:headEnd/>
            <a:tailEnd/>
          </a:ln>
        </p:spPr>
        <p:txBody>
          <a:bodyPr lIns="30062" tIns="37874" rIns="30062" bIns="30062"/>
          <a:lstStyle/>
          <a:p>
            <a:pPr algn="ctr" defTabSz="601266">
              <a:spcBef>
                <a:spcPts val="131"/>
              </a:spcBef>
            </a:pPr>
            <a:r>
              <a:rPr lang="en-GB" sz="800" dirty="0">
                <a:solidFill>
                  <a:srgbClr val="01430A"/>
                </a:solidFill>
              </a:rPr>
              <a:t>£67.6m AA- (issued Dec 2004)</a:t>
            </a:r>
          </a:p>
          <a:p>
            <a:pPr algn="ctr" defTabSz="601266">
              <a:spcBef>
                <a:spcPts val="131"/>
              </a:spcBef>
            </a:pPr>
            <a:r>
              <a:rPr lang="en-GB" sz="800" dirty="0">
                <a:solidFill>
                  <a:srgbClr val="01430A"/>
                </a:solidFill>
              </a:rPr>
              <a:t>£32m AA- (tap Dec 2006)</a:t>
            </a:r>
          </a:p>
          <a:p>
            <a:pPr algn="ctr" defTabSz="601266">
              <a:spcBef>
                <a:spcPts val="131"/>
              </a:spcBef>
            </a:pPr>
            <a:r>
              <a:rPr lang="en-GB" sz="800" dirty="0">
                <a:solidFill>
                  <a:srgbClr val="01430A"/>
                </a:solidFill>
              </a:rPr>
              <a:t>£37m AA- (tap March 2007)</a:t>
            </a:r>
          </a:p>
          <a:p>
            <a:pPr algn="ctr" defTabSz="601266">
              <a:spcBef>
                <a:spcPts val="131"/>
              </a:spcBef>
            </a:pPr>
            <a:r>
              <a:rPr lang="en-GB" sz="800" dirty="0">
                <a:solidFill>
                  <a:srgbClr val="01430A"/>
                </a:solidFill>
              </a:rPr>
              <a:t>£33m AA- (tap Dec 2007)</a:t>
            </a:r>
          </a:p>
          <a:p>
            <a:pPr algn="ctr" defTabSz="601266">
              <a:spcBef>
                <a:spcPts val="131"/>
              </a:spcBef>
            </a:pPr>
            <a:r>
              <a:rPr lang="en-GB" sz="800" dirty="0">
                <a:solidFill>
                  <a:srgbClr val="01430A"/>
                </a:solidFill>
              </a:rPr>
              <a:t>£80m AA- (tap Aug 2008)</a:t>
            </a:r>
          </a:p>
        </p:txBody>
      </p:sp>
      <p:sp>
        <p:nvSpPr>
          <p:cNvPr id="42016" name="Rectangle 91"/>
          <p:cNvSpPr>
            <a:spLocks noChangeArrowheads="1"/>
          </p:cNvSpPr>
          <p:nvPr/>
        </p:nvSpPr>
        <p:spPr bwMode="gray">
          <a:xfrm>
            <a:off x="926806" y="1236709"/>
            <a:ext cx="1460243" cy="735368"/>
          </a:xfrm>
          <a:prstGeom prst="rect">
            <a:avLst/>
          </a:prstGeom>
          <a:solidFill>
            <a:srgbClr val="D5FFD5"/>
          </a:solidFill>
          <a:ln w="9525" algn="ctr">
            <a:solidFill>
              <a:srgbClr val="D5FFD5"/>
            </a:solidFill>
            <a:miter lim="800000"/>
            <a:headEnd/>
            <a:tailEnd/>
          </a:ln>
        </p:spPr>
        <p:txBody>
          <a:bodyPr lIns="30062" tIns="37874" rIns="30062" bIns="30062"/>
          <a:lstStyle/>
          <a:p>
            <a:pPr algn="ctr" defTabSz="601266">
              <a:spcBef>
                <a:spcPts val="131"/>
              </a:spcBef>
            </a:pPr>
            <a:r>
              <a:rPr lang="en-US" sz="800" dirty="0">
                <a:solidFill>
                  <a:srgbClr val="01430A"/>
                </a:solidFill>
              </a:rPr>
              <a:t>Public stocks</a:t>
            </a:r>
          </a:p>
          <a:p>
            <a:pPr algn="ctr" defTabSz="601266">
              <a:spcBef>
                <a:spcPts val="131"/>
              </a:spcBef>
            </a:pPr>
            <a:r>
              <a:rPr lang="en-US" sz="800" dirty="0">
                <a:solidFill>
                  <a:srgbClr val="01430A"/>
                </a:solidFill>
              </a:rPr>
              <a:t>11.50% stock due 2016</a:t>
            </a:r>
          </a:p>
          <a:p>
            <a:pPr algn="ctr" defTabSz="601266">
              <a:spcBef>
                <a:spcPts val="131"/>
              </a:spcBef>
            </a:pPr>
            <a:r>
              <a:rPr lang="en-US" sz="800" dirty="0">
                <a:solidFill>
                  <a:srgbClr val="01430A"/>
                </a:solidFill>
              </a:rPr>
              <a:t>8.625% stock due 2023</a:t>
            </a:r>
          </a:p>
          <a:p>
            <a:pPr algn="ctr" defTabSz="601266">
              <a:spcBef>
                <a:spcPts val="131"/>
              </a:spcBef>
            </a:pPr>
            <a:r>
              <a:rPr lang="en-US" sz="800" dirty="0">
                <a:solidFill>
                  <a:srgbClr val="01430A"/>
                </a:solidFill>
              </a:rPr>
              <a:t>9.625% stock due 2027</a:t>
            </a:r>
          </a:p>
          <a:p>
            <a:pPr algn="ctr" defTabSz="601266">
              <a:spcBef>
                <a:spcPts val="131"/>
              </a:spcBef>
            </a:pPr>
            <a:r>
              <a:rPr lang="en-US" sz="800" dirty="0">
                <a:solidFill>
                  <a:srgbClr val="01430A"/>
                </a:solidFill>
              </a:rPr>
              <a:t>Plus PPs</a:t>
            </a:r>
          </a:p>
        </p:txBody>
      </p:sp>
      <p:sp>
        <p:nvSpPr>
          <p:cNvPr id="58" name="Rectangle 85"/>
          <p:cNvSpPr>
            <a:spLocks noChangeArrowheads="1"/>
          </p:cNvSpPr>
          <p:nvPr/>
        </p:nvSpPr>
        <p:spPr bwMode="gray">
          <a:xfrm>
            <a:off x="2550972" y="1037236"/>
            <a:ext cx="1460243" cy="196815"/>
          </a:xfrm>
          <a:prstGeom prst="rect">
            <a:avLst/>
          </a:prstGeom>
          <a:solidFill>
            <a:srgbClr val="74C09F"/>
          </a:solidFill>
          <a:ln w="9525">
            <a:solidFill>
              <a:srgbClr val="74C09F"/>
            </a:solidFill>
            <a:miter lim="800000"/>
            <a:headEnd/>
            <a:tailEnd/>
          </a:ln>
        </p:spPr>
        <p:txBody>
          <a:bodyPr lIns="30062" tIns="30062" rIns="30062" bIns="30062" anchor="ctr"/>
          <a:lstStyle/>
          <a:p>
            <a:pPr algn="ctr" defTabSz="601266"/>
            <a:r>
              <a:rPr lang="en-GB" b="1" dirty="0">
                <a:solidFill>
                  <a:schemeClr val="bg1"/>
                </a:solidFill>
              </a:rPr>
              <a:t>Issued Bonds</a:t>
            </a:r>
          </a:p>
        </p:txBody>
      </p:sp>
      <p:sp>
        <p:nvSpPr>
          <p:cNvPr id="62" name="Rectangle 85"/>
          <p:cNvSpPr>
            <a:spLocks noChangeArrowheads="1"/>
          </p:cNvSpPr>
          <p:nvPr/>
        </p:nvSpPr>
        <p:spPr bwMode="gray">
          <a:xfrm>
            <a:off x="4180387" y="1032749"/>
            <a:ext cx="1460243" cy="196815"/>
          </a:xfrm>
          <a:prstGeom prst="rect">
            <a:avLst/>
          </a:prstGeom>
          <a:solidFill>
            <a:srgbClr val="74C09F"/>
          </a:solidFill>
          <a:ln w="9525">
            <a:solidFill>
              <a:srgbClr val="74C09F"/>
            </a:solidFill>
            <a:miter lim="800000"/>
            <a:headEnd/>
            <a:tailEnd/>
          </a:ln>
        </p:spPr>
        <p:txBody>
          <a:bodyPr lIns="30062" tIns="30062" rIns="30062" bIns="30062" anchor="ctr"/>
          <a:lstStyle/>
          <a:p>
            <a:pPr algn="ctr" defTabSz="601266"/>
            <a:r>
              <a:rPr lang="en-GB" b="1" dirty="0">
                <a:solidFill>
                  <a:schemeClr val="bg1"/>
                </a:solidFill>
              </a:rPr>
              <a:t>Issued Bonds</a:t>
            </a:r>
          </a:p>
        </p:txBody>
      </p:sp>
      <p:sp>
        <p:nvSpPr>
          <p:cNvPr id="63" name="Rectangle 85"/>
          <p:cNvSpPr>
            <a:spLocks noChangeArrowheads="1"/>
          </p:cNvSpPr>
          <p:nvPr/>
        </p:nvSpPr>
        <p:spPr bwMode="gray">
          <a:xfrm>
            <a:off x="926806" y="1032749"/>
            <a:ext cx="1460243" cy="196815"/>
          </a:xfrm>
          <a:prstGeom prst="rect">
            <a:avLst/>
          </a:prstGeom>
          <a:solidFill>
            <a:srgbClr val="74C09F"/>
          </a:solidFill>
          <a:ln w="9525">
            <a:solidFill>
              <a:srgbClr val="74C09F"/>
            </a:solidFill>
            <a:miter lim="800000"/>
            <a:headEnd/>
            <a:tailEnd/>
          </a:ln>
        </p:spPr>
        <p:txBody>
          <a:bodyPr lIns="30062" tIns="30062" rIns="30062" bIns="30062" anchor="ctr"/>
          <a:lstStyle/>
          <a:p>
            <a:pPr algn="ctr" defTabSz="601266"/>
            <a:r>
              <a:rPr lang="en-GB" b="1" dirty="0">
                <a:solidFill>
                  <a:schemeClr val="bg1"/>
                </a:solidFill>
              </a:rPr>
              <a:t>Issued Bonds</a:t>
            </a:r>
          </a:p>
        </p:txBody>
      </p:sp>
      <p:sp>
        <p:nvSpPr>
          <p:cNvPr id="64" name="Rectangle 85"/>
          <p:cNvSpPr>
            <a:spLocks noChangeArrowheads="1"/>
          </p:cNvSpPr>
          <p:nvPr/>
        </p:nvSpPr>
        <p:spPr bwMode="gray">
          <a:xfrm>
            <a:off x="5809058" y="1032749"/>
            <a:ext cx="1460243" cy="196815"/>
          </a:xfrm>
          <a:prstGeom prst="rect">
            <a:avLst/>
          </a:prstGeom>
          <a:solidFill>
            <a:srgbClr val="74C09F"/>
          </a:solidFill>
          <a:ln w="9525">
            <a:solidFill>
              <a:srgbClr val="74C09F"/>
            </a:solidFill>
            <a:miter lim="800000"/>
            <a:headEnd/>
            <a:tailEnd/>
          </a:ln>
        </p:spPr>
        <p:txBody>
          <a:bodyPr lIns="30062" tIns="30062" rIns="30062" bIns="30062" anchor="ctr"/>
          <a:lstStyle/>
          <a:p>
            <a:pPr algn="ctr" defTabSz="601266"/>
            <a:r>
              <a:rPr lang="en-GB" b="1" dirty="0">
                <a:solidFill>
                  <a:schemeClr val="bg1"/>
                </a:solidFill>
              </a:rPr>
              <a:t>Issued Bonds</a:t>
            </a:r>
          </a:p>
        </p:txBody>
      </p:sp>
      <p:sp>
        <p:nvSpPr>
          <p:cNvPr id="65" name="Rectangle 85"/>
          <p:cNvSpPr>
            <a:spLocks noChangeArrowheads="1"/>
          </p:cNvSpPr>
          <p:nvPr/>
        </p:nvSpPr>
        <p:spPr bwMode="gray">
          <a:xfrm>
            <a:off x="7433224" y="1041070"/>
            <a:ext cx="1460243" cy="196815"/>
          </a:xfrm>
          <a:prstGeom prst="rect">
            <a:avLst/>
          </a:prstGeom>
          <a:solidFill>
            <a:srgbClr val="74C09F"/>
          </a:solidFill>
          <a:ln w="9525">
            <a:solidFill>
              <a:srgbClr val="74C09F"/>
            </a:solidFill>
            <a:miter lim="800000"/>
            <a:headEnd/>
            <a:tailEnd/>
          </a:ln>
        </p:spPr>
        <p:txBody>
          <a:bodyPr lIns="30062" tIns="30062" rIns="30062" bIns="30062" anchor="ctr"/>
          <a:lstStyle/>
          <a:p>
            <a:pPr algn="ctr" defTabSz="601266"/>
            <a:r>
              <a:rPr lang="en-GB" b="1" dirty="0">
                <a:solidFill>
                  <a:schemeClr val="bg1"/>
                </a:solidFill>
              </a:rPr>
              <a:t>Loans</a:t>
            </a:r>
          </a:p>
        </p:txBody>
      </p:sp>
      <p:sp>
        <p:nvSpPr>
          <p:cNvPr id="2" name="Slide Number Placeholder 1"/>
          <p:cNvSpPr>
            <a:spLocks noGrp="1"/>
          </p:cNvSpPr>
          <p:nvPr>
            <p:ph type="sldNum" sz="quarter" idx="12"/>
          </p:nvPr>
        </p:nvSpPr>
        <p:spPr/>
        <p:txBody>
          <a:bodyPr/>
          <a:lstStyle/>
          <a:p>
            <a:pPr>
              <a:defRPr/>
            </a:pPr>
            <a:fld id="{617494CC-6894-4A35-89A2-7F4BC26E4579}" type="slidenum">
              <a:rPr lang="en-GB" smtClean="0"/>
              <a:pPr>
                <a:defRPr/>
              </a:pPr>
              <a:t>41</a:t>
            </a:fld>
            <a:endParaRPr lang="en-GB" dirty="0"/>
          </a:p>
        </p:txBody>
      </p:sp>
    </p:spTree>
    <p:extLst>
      <p:ext uri="{BB962C8B-B14F-4D97-AF65-F5344CB8AC3E}">
        <p14:creationId xmlns:p14="http://schemas.microsoft.com/office/powerpoint/2010/main" val="1839497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772400" cy="908720"/>
          </a:xfrm>
        </p:spPr>
        <p:txBody>
          <a:bodyPr/>
          <a:lstStyle/>
          <a:p>
            <a:r>
              <a:rPr lang="en-GB" sz="2400" dirty="0">
                <a:solidFill>
                  <a:srgbClr val="01430A"/>
                </a:solidFill>
              </a:rPr>
              <a:t>THFC Group Structure</a:t>
            </a:r>
          </a:p>
        </p:txBody>
      </p:sp>
      <p:sp>
        <p:nvSpPr>
          <p:cNvPr id="8" name="TextBox 7"/>
          <p:cNvSpPr txBox="1"/>
          <p:nvPr/>
        </p:nvSpPr>
        <p:spPr>
          <a:xfrm>
            <a:off x="899592" y="2276872"/>
            <a:ext cx="1368152" cy="830997"/>
          </a:xfrm>
          <a:prstGeom prst="rect">
            <a:avLst/>
          </a:prstGeom>
          <a:noFill/>
          <a:ln>
            <a:solidFill>
              <a:srgbClr val="326E46"/>
            </a:solidFill>
          </a:ln>
        </p:spPr>
        <p:txBody>
          <a:bodyPr wrap="square" rtlCol="0">
            <a:spAutoFit/>
          </a:bodyPr>
          <a:lstStyle/>
          <a:p>
            <a:pPr algn="ctr"/>
            <a:r>
              <a:rPr lang="en-GB" sz="1600" dirty="0">
                <a:solidFill>
                  <a:srgbClr val="326E46"/>
                </a:solidFill>
              </a:rPr>
              <a:t>T.H.F.C. (Indexed) Limited</a:t>
            </a:r>
          </a:p>
        </p:txBody>
      </p:sp>
      <p:sp>
        <p:nvSpPr>
          <p:cNvPr id="9" name="TextBox 8"/>
          <p:cNvSpPr txBox="1"/>
          <p:nvPr/>
        </p:nvSpPr>
        <p:spPr>
          <a:xfrm>
            <a:off x="2411760" y="2276872"/>
            <a:ext cx="1296144" cy="864096"/>
          </a:xfrm>
          <a:prstGeom prst="rect">
            <a:avLst/>
          </a:prstGeom>
          <a:noFill/>
          <a:ln>
            <a:solidFill>
              <a:srgbClr val="326E46"/>
            </a:solidFill>
          </a:ln>
        </p:spPr>
        <p:txBody>
          <a:bodyPr wrap="square" rtlCol="0">
            <a:spAutoFit/>
          </a:bodyPr>
          <a:lstStyle/>
          <a:p>
            <a:pPr algn="ctr"/>
            <a:r>
              <a:rPr lang="en-GB" sz="1600" dirty="0">
                <a:solidFill>
                  <a:srgbClr val="326E46"/>
                </a:solidFill>
              </a:rPr>
              <a:t>T.H.F.C. (Indexed 2) Limited</a:t>
            </a:r>
          </a:p>
        </p:txBody>
      </p:sp>
      <p:sp>
        <p:nvSpPr>
          <p:cNvPr id="10" name="TextBox 9"/>
          <p:cNvSpPr txBox="1"/>
          <p:nvPr/>
        </p:nvSpPr>
        <p:spPr>
          <a:xfrm>
            <a:off x="2483768" y="3356992"/>
            <a:ext cx="2592288" cy="338554"/>
          </a:xfrm>
          <a:prstGeom prst="rect">
            <a:avLst/>
          </a:prstGeom>
          <a:noFill/>
          <a:ln>
            <a:solidFill>
              <a:srgbClr val="326E46"/>
            </a:solidFill>
          </a:ln>
        </p:spPr>
        <p:txBody>
          <a:bodyPr wrap="square" rtlCol="0">
            <a:spAutoFit/>
          </a:bodyPr>
          <a:lstStyle/>
          <a:p>
            <a:r>
              <a:rPr lang="en-GB" sz="1600" dirty="0">
                <a:solidFill>
                  <a:srgbClr val="326E46"/>
                </a:solidFill>
              </a:rPr>
              <a:t>T.H.F.C. (Services) Limited</a:t>
            </a:r>
          </a:p>
        </p:txBody>
      </p:sp>
      <p:sp>
        <p:nvSpPr>
          <p:cNvPr id="12" name="TextBox 11"/>
          <p:cNvSpPr txBox="1"/>
          <p:nvPr/>
        </p:nvSpPr>
        <p:spPr>
          <a:xfrm>
            <a:off x="3995936" y="2276872"/>
            <a:ext cx="1440160" cy="830997"/>
          </a:xfrm>
          <a:prstGeom prst="rect">
            <a:avLst/>
          </a:prstGeom>
          <a:noFill/>
          <a:ln>
            <a:solidFill>
              <a:srgbClr val="326E46"/>
            </a:solidFill>
          </a:ln>
        </p:spPr>
        <p:txBody>
          <a:bodyPr wrap="square" rtlCol="0">
            <a:spAutoFit/>
          </a:bodyPr>
          <a:lstStyle/>
          <a:p>
            <a:pPr algn="ctr"/>
            <a:r>
              <a:rPr lang="en-GB" sz="1600" dirty="0">
                <a:solidFill>
                  <a:srgbClr val="326E46"/>
                </a:solidFill>
              </a:rPr>
              <a:t>T.H.F.C. (First Variable) Limited</a:t>
            </a:r>
          </a:p>
        </p:txBody>
      </p:sp>
      <p:sp>
        <p:nvSpPr>
          <p:cNvPr id="16" name="TextBox 15"/>
          <p:cNvSpPr txBox="1"/>
          <p:nvPr/>
        </p:nvSpPr>
        <p:spPr>
          <a:xfrm>
            <a:off x="5580112" y="2276872"/>
            <a:ext cx="1872208" cy="830997"/>
          </a:xfrm>
          <a:prstGeom prst="rect">
            <a:avLst/>
          </a:prstGeom>
          <a:noFill/>
          <a:ln>
            <a:solidFill>
              <a:srgbClr val="326E46"/>
            </a:solidFill>
          </a:ln>
        </p:spPr>
        <p:txBody>
          <a:bodyPr wrap="square" rtlCol="0">
            <a:spAutoFit/>
          </a:bodyPr>
          <a:lstStyle/>
          <a:p>
            <a:pPr algn="ctr"/>
            <a:r>
              <a:rPr lang="en-GB" sz="1600" dirty="0">
                <a:solidFill>
                  <a:srgbClr val="326E46"/>
                </a:solidFill>
              </a:rPr>
              <a:t>T.H.F.C. (Social Housing Finance) Limited</a:t>
            </a:r>
          </a:p>
        </p:txBody>
      </p:sp>
      <p:sp>
        <p:nvSpPr>
          <p:cNvPr id="20" name="TextBox 19"/>
          <p:cNvSpPr txBox="1"/>
          <p:nvPr/>
        </p:nvSpPr>
        <p:spPr>
          <a:xfrm>
            <a:off x="3203848" y="4437112"/>
            <a:ext cx="1296144" cy="584775"/>
          </a:xfrm>
          <a:prstGeom prst="rect">
            <a:avLst/>
          </a:prstGeom>
          <a:noFill/>
          <a:ln>
            <a:solidFill>
              <a:srgbClr val="326E46"/>
            </a:solidFill>
          </a:ln>
        </p:spPr>
        <p:txBody>
          <a:bodyPr wrap="square" rtlCol="0">
            <a:spAutoFit/>
          </a:bodyPr>
          <a:lstStyle/>
          <a:p>
            <a:pPr algn="ctr"/>
            <a:r>
              <a:rPr lang="en-GB" sz="1600" dirty="0">
                <a:solidFill>
                  <a:srgbClr val="326E46"/>
                </a:solidFill>
              </a:rPr>
              <a:t>T.H.F.C. (Capital) Plc</a:t>
            </a:r>
          </a:p>
        </p:txBody>
      </p:sp>
      <p:sp>
        <p:nvSpPr>
          <p:cNvPr id="21" name="TextBox 20"/>
          <p:cNvSpPr txBox="1"/>
          <p:nvPr/>
        </p:nvSpPr>
        <p:spPr>
          <a:xfrm>
            <a:off x="971600" y="4437112"/>
            <a:ext cx="2088232" cy="584775"/>
          </a:xfrm>
          <a:prstGeom prst="rect">
            <a:avLst/>
          </a:prstGeom>
          <a:noFill/>
          <a:ln>
            <a:solidFill>
              <a:srgbClr val="326E46"/>
            </a:solidFill>
          </a:ln>
        </p:spPr>
        <p:txBody>
          <a:bodyPr wrap="square" rtlCol="0">
            <a:spAutoFit/>
          </a:bodyPr>
          <a:lstStyle/>
          <a:p>
            <a:pPr algn="ctr"/>
            <a:r>
              <a:rPr lang="en-GB" sz="1600" dirty="0">
                <a:solidFill>
                  <a:srgbClr val="326E46"/>
                </a:solidFill>
              </a:rPr>
              <a:t>UK Rents (Holdings) Limited</a:t>
            </a:r>
          </a:p>
        </p:txBody>
      </p:sp>
      <p:sp>
        <p:nvSpPr>
          <p:cNvPr id="22" name="TextBox 21"/>
          <p:cNvSpPr txBox="1"/>
          <p:nvPr/>
        </p:nvSpPr>
        <p:spPr>
          <a:xfrm>
            <a:off x="2483768" y="5805264"/>
            <a:ext cx="1224136" cy="584775"/>
          </a:xfrm>
          <a:prstGeom prst="rect">
            <a:avLst/>
          </a:prstGeom>
          <a:noFill/>
          <a:ln>
            <a:solidFill>
              <a:srgbClr val="326E46"/>
            </a:solidFill>
          </a:ln>
        </p:spPr>
        <p:txBody>
          <a:bodyPr wrap="square" rtlCol="0">
            <a:spAutoFit/>
          </a:bodyPr>
          <a:lstStyle/>
          <a:p>
            <a:r>
              <a:rPr lang="en-GB" sz="1600" dirty="0">
                <a:solidFill>
                  <a:srgbClr val="326E46"/>
                </a:solidFill>
              </a:rPr>
              <a:t>UK Rents (No.1) Plc</a:t>
            </a:r>
          </a:p>
        </p:txBody>
      </p:sp>
      <p:sp>
        <p:nvSpPr>
          <p:cNvPr id="23" name="TextBox 22"/>
          <p:cNvSpPr txBox="1"/>
          <p:nvPr/>
        </p:nvSpPr>
        <p:spPr>
          <a:xfrm>
            <a:off x="323528" y="5805264"/>
            <a:ext cx="1656184" cy="584775"/>
          </a:xfrm>
          <a:prstGeom prst="rect">
            <a:avLst/>
          </a:prstGeom>
          <a:noFill/>
          <a:ln>
            <a:solidFill>
              <a:srgbClr val="326E46"/>
            </a:solidFill>
          </a:ln>
        </p:spPr>
        <p:txBody>
          <a:bodyPr wrap="square" rtlCol="0">
            <a:spAutoFit/>
          </a:bodyPr>
          <a:lstStyle/>
          <a:p>
            <a:pPr algn="ctr"/>
            <a:r>
              <a:rPr lang="en-GB" sz="1600" dirty="0">
                <a:solidFill>
                  <a:srgbClr val="326E46"/>
                </a:solidFill>
              </a:rPr>
              <a:t>UK Rents Trustee Limited</a:t>
            </a:r>
          </a:p>
        </p:txBody>
      </p:sp>
      <p:cxnSp>
        <p:nvCxnSpPr>
          <p:cNvPr id="25" name="Straight Connector 24"/>
          <p:cNvCxnSpPr/>
          <p:nvPr/>
        </p:nvCxnSpPr>
        <p:spPr bwMode="auto">
          <a:xfrm>
            <a:off x="3851920" y="1988840"/>
            <a:ext cx="0" cy="13681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1619672" y="2132856"/>
            <a:ext cx="48965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a:endCxn id="9" idx="0"/>
          </p:cNvCxnSpPr>
          <p:nvPr/>
        </p:nvCxnSpPr>
        <p:spPr bwMode="auto">
          <a:xfrm>
            <a:off x="3059832" y="2132856"/>
            <a:ext cx="0"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a:endCxn id="12" idx="0"/>
          </p:cNvCxnSpPr>
          <p:nvPr/>
        </p:nvCxnSpPr>
        <p:spPr bwMode="auto">
          <a:xfrm>
            <a:off x="4716016" y="2132856"/>
            <a:ext cx="0"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a:endCxn id="16" idx="0"/>
          </p:cNvCxnSpPr>
          <p:nvPr/>
        </p:nvCxnSpPr>
        <p:spPr bwMode="auto">
          <a:xfrm>
            <a:off x="6516216" y="2132856"/>
            <a:ext cx="0"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2123728" y="4077072"/>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2123728" y="4077072"/>
            <a:ext cx="0" cy="3600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a:off x="3779912" y="3717032"/>
            <a:ext cx="0" cy="72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5940152" y="4077072"/>
            <a:ext cx="0" cy="10081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a:off x="1187624" y="5661248"/>
            <a:ext cx="1800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a:off x="1187624" y="5661248"/>
            <a:ext cx="0"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a:off x="2987824" y="5661248"/>
            <a:ext cx="0"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p:nvPr/>
        </p:nvCxnSpPr>
        <p:spPr bwMode="auto">
          <a:xfrm>
            <a:off x="2123728" y="5013176"/>
            <a:ext cx="0" cy="6480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1619672" y="2132856"/>
            <a:ext cx="0"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3" name="TextBox 52"/>
          <p:cNvSpPr txBox="1"/>
          <p:nvPr/>
        </p:nvSpPr>
        <p:spPr>
          <a:xfrm>
            <a:off x="1331640" y="1124744"/>
            <a:ext cx="5256584" cy="861774"/>
          </a:xfrm>
          <a:prstGeom prst="rect">
            <a:avLst/>
          </a:prstGeom>
          <a:solidFill>
            <a:srgbClr val="00CC99"/>
          </a:solidFill>
          <a:ln>
            <a:solidFill>
              <a:srgbClr val="01430A"/>
            </a:solidFill>
          </a:ln>
        </p:spPr>
        <p:txBody>
          <a:bodyPr wrap="square" rtlCol="0">
            <a:spAutoFit/>
          </a:bodyPr>
          <a:lstStyle/>
          <a:p>
            <a:pPr algn="ctr"/>
            <a:endParaRPr lang="en-GB" sz="1600" dirty="0">
              <a:solidFill>
                <a:srgbClr val="326E46"/>
              </a:solidFill>
            </a:endParaRPr>
          </a:p>
          <a:p>
            <a:pPr algn="ctr"/>
            <a:r>
              <a:rPr lang="en-GB" sz="1800" dirty="0">
                <a:solidFill>
                  <a:srgbClr val="326E46"/>
                </a:solidFill>
              </a:rPr>
              <a:t>The Housing Finance Corporation Limited</a:t>
            </a:r>
          </a:p>
          <a:p>
            <a:endParaRPr lang="en-GB" sz="1600" dirty="0">
              <a:solidFill>
                <a:srgbClr val="326E46"/>
              </a:solidFill>
            </a:endParaRPr>
          </a:p>
        </p:txBody>
      </p:sp>
      <p:sp>
        <p:nvSpPr>
          <p:cNvPr id="77" name="TextBox 76"/>
          <p:cNvSpPr txBox="1"/>
          <p:nvPr/>
        </p:nvSpPr>
        <p:spPr>
          <a:xfrm>
            <a:off x="5076056" y="5085184"/>
            <a:ext cx="2376264" cy="584775"/>
          </a:xfrm>
          <a:prstGeom prst="rect">
            <a:avLst/>
          </a:prstGeom>
          <a:solidFill>
            <a:schemeClr val="accent1"/>
          </a:solidFill>
          <a:ln>
            <a:solidFill>
              <a:srgbClr val="006600"/>
            </a:solidFill>
          </a:ln>
        </p:spPr>
        <p:txBody>
          <a:bodyPr wrap="square" rtlCol="0">
            <a:spAutoFit/>
          </a:bodyPr>
          <a:lstStyle/>
          <a:p>
            <a:pPr algn="ctr"/>
            <a:r>
              <a:rPr lang="en-GB" sz="1600" dirty="0">
                <a:solidFill>
                  <a:srgbClr val="326E46"/>
                </a:solidFill>
              </a:rPr>
              <a:t>Affordable Housing Finance PLC</a:t>
            </a:r>
          </a:p>
        </p:txBody>
      </p:sp>
      <p:sp>
        <p:nvSpPr>
          <p:cNvPr id="87" name="Right Arrow 86"/>
          <p:cNvSpPr/>
          <p:nvPr/>
        </p:nvSpPr>
        <p:spPr bwMode="auto">
          <a:xfrm rot="18874183">
            <a:off x="6560834" y="2145842"/>
            <a:ext cx="2148458" cy="216024"/>
          </a:xfrm>
          <a:prstGeom prst="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1800000" lon="0" rev="54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charset="0"/>
            </a:endParaRPr>
          </a:p>
        </p:txBody>
      </p:sp>
      <p:sp>
        <p:nvSpPr>
          <p:cNvPr id="88" name="TextBox 87"/>
          <p:cNvSpPr txBox="1"/>
          <p:nvPr/>
        </p:nvSpPr>
        <p:spPr>
          <a:xfrm>
            <a:off x="7812360" y="3212976"/>
            <a:ext cx="1080120" cy="400110"/>
          </a:xfrm>
          <a:prstGeom prst="rect">
            <a:avLst/>
          </a:prstGeom>
          <a:solidFill>
            <a:srgbClr val="66FF99"/>
          </a:solidFill>
          <a:ln>
            <a:solidFill>
              <a:schemeClr val="tx1"/>
            </a:solidFill>
          </a:ln>
        </p:spPr>
        <p:txBody>
          <a:bodyPr wrap="square" rtlCol="0">
            <a:spAutoFit/>
          </a:bodyPr>
          <a:lstStyle/>
          <a:p>
            <a:pPr algn="ctr"/>
            <a:r>
              <a:rPr lang="en-GB" dirty="0"/>
              <a:t>Principal debt issuing entities</a:t>
            </a:r>
          </a:p>
        </p:txBody>
      </p:sp>
      <p:sp>
        <p:nvSpPr>
          <p:cNvPr id="90" name="Right Arrow 89"/>
          <p:cNvSpPr/>
          <p:nvPr/>
        </p:nvSpPr>
        <p:spPr bwMode="auto">
          <a:xfrm>
            <a:off x="6804248" y="4221088"/>
            <a:ext cx="1800200" cy="216024"/>
          </a:xfrm>
          <a:prstGeom prst="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32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charset="0"/>
            </a:endParaRPr>
          </a:p>
        </p:txBody>
      </p:sp>
      <p:sp>
        <p:nvSpPr>
          <p:cNvPr id="3" name="Slide Number Placeholder 2"/>
          <p:cNvSpPr>
            <a:spLocks noGrp="1"/>
          </p:cNvSpPr>
          <p:nvPr>
            <p:ph type="sldNum" sz="quarter" idx="12"/>
          </p:nvPr>
        </p:nvSpPr>
        <p:spPr/>
        <p:txBody>
          <a:bodyPr/>
          <a:lstStyle/>
          <a:p>
            <a:pPr>
              <a:defRPr/>
            </a:pPr>
            <a:fld id="{3F59924A-0AB8-4FE4-8EC0-4D84FB19C847}" type="slidenum">
              <a:rPr lang="en-GB" smtClean="0"/>
              <a:pPr>
                <a:defRPr/>
              </a:pPr>
              <a:t>42</a:t>
            </a:fld>
            <a:endParaRPr lang="en-GB" dirty="0"/>
          </a:p>
        </p:txBody>
      </p:sp>
    </p:spTree>
    <p:extLst>
      <p:ext uri="{BB962C8B-B14F-4D97-AF65-F5344CB8AC3E}">
        <p14:creationId xmlns:p14="http://schemas.microsoft.com/office/powerpoint/2010/main" val="3779404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384"/>
            <a:ext cx="5688632" cy="864096"/>
          </a:xfrm>
        </p:spPr>
        <p:txBody>
          <a:bodyPr/>
          <a:lstStyle/>
          <a:p>
            <a:r>
              <a:rPr lang="en-GB" sz="2400" dirty="0">
                <a:solidFill>
                  <a:srgbClr val="01430A"/>
                </a:solidFill>
              </a:rPr>
              <a:t>THFC Management</a:t>
            </a:r>
          </a:p>
        </p:txBody>
      </p:sp>
      <p:sp>
        <p:nvSpPr>
          <p:cNvPr id="6" name="TextBox 5"/>
          <p:cNvSpPr txBox="1"/>
          <p:nvPr/>
        </p:nvSpPr>
        <p:spPr>
          <a:xfrm>
            <a:off x="3707904" y="1412776"/>
            <a:ext cx="2088232" cy="646331"/>
          </a:xfrm>
          <a:prstGeom prst="rect">
            <a:avLst/>
          </a:prstGeom>
          <a:solidFill>
            <a:srgbClr val="006600"/>
          </a:solidFill>
        </p:spPr>
        <p:txBody>
          <a:bodyPr wrap="square" rtlCol="0">
            <a:spAutoFit/>
          </a:bodyPr>
          <a:lstStyle/>
          <a:p>
            <a:pPr algn="ctr"/>
            <a:r>
              <a:rPr lang="en-GB" sz="1800" dirty="0">
                <a:solidFill>
                  <a:schemeClr val="bg1"/>
                </a:solidFill>
              </a:rPr>
              <a:t>Chief Executive</a:t>
            </a:r>
          </a:p>
          <a:p>
            <a:pPr algn="ctr"/>
            <a:r>
              <a:rPr lang="en-GB" sz="1800" dirty="0">
                <a:solidFill>
                  <a:schemeClr val="bg1"/>
                </a:solidFill>
              </a:rPr>
              <a:t>Piers Williamson</a:t>
            </a:r>
          </a:p>
        </p:txBody>
      </p:sp>
      <p:sp>
        <p:nvSpPr>
          <p:cNvPr id="7" name="TextBox 6"/>
          <p:cNvSpPr txBox="1"/>
          <p:nvPr/>
        </p:nvSpPr>
        <p:spPr>
          <a:xfrm>
            <a:off x="6651340" y="3645024"/>
            <a:ext cx="2088232" cy="923330"/>
          </a:xfrm>
          <a:prstGeom prst="rect">
            <a:avLst/>
          </a:prstGeom>
          <a:solidFill>
            <a:srgbClr val="006600"/>
          </a:solidFill>
        </p:spPr>
        <p:txBody>
          <a:bodyPr wrap="square" rtlCol="0">
            <a:spAutoFit/>
          </a:bodyPr>
          <a:lstStyle/>
          <a:p>
            <a:pPr algn="ctr"/>
            <a:r>
              <a:rPr lang="en-GB" sz="1800" dirty="0">
                <a:solidFill>
                  <a:schemeClr val="bg1"/>
                </a:solidFill>
              </a:rPr>
              <a:t>Credit and Risk Director</a:t>
            </a:r>
          </a:p>
          <a:p>
            <a:pPr algn="ctr"/>
            <a:r>
              <a:rPr lang="en-GB" sz="1800" dirty="0">
                <a:solidFill>
                  <a:schemeClr val="bg1"/>
                </a:solidFill>
              </a:rPr>
              <a:t>David Stokes</a:t>
            </a:r>
          </a:p>
        </p:txBody>
      </p:sp>
      <p:sp>
        <p:nvSpPr>
          <p:cNvPr id="8" name="TextBox 7"/>
          <p:cNvSpPr txBox="1"/>
          <p:nvPr/>
        </p:nvSpPr>
        <p:spPr>
          <a:xfrm>
            <a:off x="3563888" y="3645024"/>
            <a:ext cx="2520280" cy="923330"/>
          </a:xfrm>
          <a:prstGeom prst="rect">
            <a:avLst/>
          </a:prstGeom>
          <a:solidFill>
            <a:srgbClr val="006600"/>
          </a:solidFill>
        </p:spPr>
        <p:txBody>
          <a:bodyPr wrap="square" rtlCol="0">
            <a:spAutoFit/>
          </a:bodyPr>
          <a:lstStyle/>
          <a:p>
            <a:pPr algn="ctr"/>
            <a:r>
              <a:rPr lang="en-GB" sz="1800" dirty="0">
                <a:solidFill>
                  <a:schemeClr val="bg1"/>
                </a:solidFill>
              </a:rPr>
              <a:t>Finance Director and Company Secretary</a:t>
            </a:r>
          </a:p>
          <a:p>
            <a:pPr algn="ctr"/>
            <a:r>
              <a:rPr lang="en-GB" sz="1800" dirty="0">
                <a:solidFill>
                  <a:schemeClr val="bg1"/>
                </a:solidFill>
              </a:rPr>
              <a:t>Colin Burke</a:t>
            </a:r>
          </a:p>
        </p:txBody>
      </p:sp>
      <p:sp>
        <p:nvSpPr>
          <p:cNvPr id="9" name="TextBox 8"/>
          <p:cNvSpPr txBox="1"/>
          <p:nvPr/>
        </p:nvSpPr>
        <p:spPr>
          <a:xfrm>
            <a:off x="1115616" y="4941168"/>
            <a:ext cx="2088232" cy="1046440"/>
          </a:xfrm>
          <a:prstGeom prst="rect">
            <a:avLst/>
          </a:prstGeom>
          <a:solidFill>
            <a:srgbClr val="006600"/>
          </a:solidFill>
        </p:spPr>
        <p:txBody>
          <a:bodyPr wrap="square" rtlCol="0">
            <a:spAutoFit/>
          </a:bodyPr>
          <a:lstStyle/>
          <a:p>
            <a:pPr>
              <a:buFont typeface="Arial" pitchFamily="34" charset="0"/>
              <a:buChar char="•"/>
            </a:pPr>
            <a:r>
              <a:rPr lang="en-GB" sz="1400" dirty="0">
                <a:solidFill>
                  <a:schemeClr val="bg1"/>
                </a:solidFill>
              </a:rPr>
              <a:t> </a:t>
            </a:r>
            <a:r>
              <a:rPr lang="en-GB" sz="1200" dirty="0">
                <a:solidFill>
                  <a:schemeClr val="bg1"/>
                </a:solidFill>
              </a:rPr>
              <a:t>Relationship Management</a:t>
            </a:r>
          </a:p>
          <a:p>
            <a:pPr>
              <a:buFont typeface="Arial" pitchFamily="34" charset="0"/>
              <a:buChar char="•"/>
            </a:pPr>
            <a:r>
              <a:rPr lang="en-GB" sz="1200" dirty="0">
                <a:solidFill>
                  <a:schemeClr val="bg1"/>
                </a:solidFill>
              </a:rPr>
              <a:t> Security Portfolio </a:t>
            </a:r>
          </a:p>
          <a:p>
            <a:r>
              <a:rPr lang="en-GB" sz="1200" dirty="0">
                <a:solidFill>
                  <a:schemeClr val="bg1"/>
                </a:solidFill>
              </a:rPr>
              <a:t>  Management</a:t>
            </a:r>
          </a:p>
          <a:p>
            <a:pPr>
              <a:buFont typeface="Arial" pitchFamily="34" charset="0"/>
              <a:buChar char="•"/>
            </a:pPr>
            <a:r>
              <a:rPr lang="en-GB" sz="1200" dirty="0">
                <a:solidFill>
                  <a:schemeClr val="bg1"/>
                </a:solidFill>
              </a:rPr>
              <a:t> Treasury and Portfolio </a:t>
            </a:r>
          </a:p>
          <a:p>
            <a:r>
              <a:rPr lang="en-GB" sz="1200" dirty="0">
                <a:solidFill>
                  <a:schemeClr val="bg1"/>
                </a:solidFill>
              </a:rPr>
              <a:t>  Management</a:t>
            </a:r>
          </a:p>
        </p:txBody>
      </p:sp>
      <p:sp>
        <p:nvSpPr>
          <p:cNvPr id="10" name="TextBox 9"/>
          <p:cNvSpPr txBox="1"/>
          <p:nvPr/>
        </p:nvSpPr>
        <p:spPr>
          <a:xfrm>
            <a:off x="1115616" y="3645024"/>
            <a:ext cx="2088232" cy="923330"/>
          </a:xfrm>
          <a:prstGeom prst="rect">
            <a:avLst/>
          </a:prstGeom>
          <a:solidFill>
            <a:srgbClr val="006600"/>
          </a:solidFill>
        </p:spPr>
        <p:txBody>
          <a:bodyPr wrap="square" rtlCol="0">
            <a:spAutoFit/>
          </a:bodyPr>
          <a:lstStyle/>
          <a:p>
            <a:pPr algn="ctr"/>
            <a:r>
              <a:rPr lang="en-GB" sz="1800" dirty="0">
                <a:solidFill>
                  <a:schemeClr val="bg1"/>
                </a:solidFill>
              </a:rPr>
              <a:t>Group Treasurer</a:t>
            </a:r>
          </a:p>
          <a:p>
            <a:pPr algn="ctr"/>
            <a:r>
              <a:rPr lang="en-GB" sz="1800" dirty="0">
                <a:solidFill>
                  <a:schemeClr val="bg1"/>
                </a:solidFill>
              </a:rPr>
              <a:t>Fenella Edge</a:t>
            </a:r>
          </a:p>
          <a:p>
            <a:pPr algn="ctr"/>
            <a:endParaRPr lang="en-GB" sz="1800" dirty="0">
              <a:solidFill>
                <a:schemeClr val="bg1"/>
              </a:solidFill>
            </a:endParaRPr>
          </a:p>
        </p:txBody>
      </p:sp>
      <p:sp>
        <p:nvSpPr>
          <p:cNvPr id="11" name="TextBox 10"/>
          <p:cNvSpPr txBox="1"/>
          <p:nvPr/>
        </p:nvSpPr>
        <p:spPr>
          <a:xfrm>
            <a:off x="2627784" y="2348880"/>
            <a:ext cx="1296144" cy="523220"/>
          </a:xfrm>
          <a:prstGeom prst="rect">
            <a:avLst/>
          </a:prstGeom>
          <a:solidFill>
            <a:srgbClr val="006600"/>
          </a:solidFill>
        </p:spPr>
        <p:txBody>
          <a:bodyPr wrap="square" rtlCol="0">
            <a:spAutoFit/>
          </a:bodyPr>
          <a:lstStyle/>
          <a:p>
            <a:pPr algn="ctr"/>
            <a:r>
              <a:rPr lang="en-GB" sz="1400" dirty="0">
                <a:solidFill>
                  <a:schemeClr val="bg1"/>
                </a:solidFill>
              </a:rPr>
              <a:t>Executive Assistant</a:t>
            </a:r>
          </a:p>
        </p:txBody>
      </p:sp>
      <p:sp>
        <p:nvSpPr>
          <p:cNvPr id="12" name="TextBox 11"/>
          <p:cNvSpPr txBox="1"/>
          <p:nvPr/>
        </p:nvSpPr>
        <p:spPr>
          <a:xfrm>
            <a:off x="3851920" y="4925323"/>
            <a:ext cx="1944216" cy="1015663"/>
          </a:xfrm>
          <a:prstGeom prst="rect">
            <a:avLst/>
          </a:prstGeom>
          <a:solidFill>
            <a:srgbClr val="006600"/>
          </a:solidFill>
        </p:spPr>
        <p:txBody>
          <a:bodyPr wrap="square" rtlCol="0">
            <a:spAutoFit/>
          </a:bodyPr>
          <a:lstStyle/>
          <a:p>
            <a:pPr>
              <a:buFont typeface="Arial" pitchFamily="34" charset="0"/>
              <a:buChar char="•"/>
            </a:pPr>
            <a:r>
              <a:rPr lang="en-GB" sz="1200" dirty="0">
                <a:solidFill>
                  <a:schemeClr val="bg1"/>
                </a:solidFill>
              </a:rPr>
              <a:t> Accounting and Finance</a:t>
            </a:r>
          </a:p>
          <a:p>
            <a:pPr>
              <a:buFont typeface="Arial" pitchFamily="34" charset="0"/>
              <a:buChar char="•"/>
            </a:pPr>
            <a:r>
              <a:rPr lang="en-GB" sz="1200" dirty="0">
                <a:solidFill>
                  <a:schemeClr val="bg1"/>
                </a:solidFill>
              </a:rPr>
              <a:t> Managed Companies – </a:t>
            </a:r>
          </a:p>
          <a:p>
            <a:r>
              <a:rPr lang="en-GB" sz="1200" dirty="0">
                <a:solidFill>
                  <a:schemeClr val="bg1"/>
                </a:solidFill>
              </a:rPr>
              <a:t>  Monitoring and    Reporting</a:t>
            </a:r>
          </a:p>
          <a:p>
            <a:pPr>
              <a:buFont typeface="Arial" pitchFamily="34" charset="0"/>
              <a:buChar char="•"/>
            </a:pPr>
            <a:r>
              <a:rPr lang="en-GB" sz="1200" dirty="0">
                <a:solidFill>
                  <a:schemeClr val="bg1"/>
                </a:solidFill>
              </a:rPr>
              <a:t> Company Secretarial</a:t>
            </a:r>
          </a:p>
        </p:txBody>
      </p:sp>
      <p:cxnSp>
        <p:nvCxnSpPr>
          <p:cNvPr id="16" name="Straight Connector 15"/>
          <p:cNvCxnSpPr/>
          <p:nvPr/>
        </p:nvCxnSpPr>
        <p:spPr bwMode="auto">
          <a:xfrm>
            <a:off x="4716016" y="2060848"/>
            <a:ext cx="0" cy="15841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2195736" y="3284984"/>
            <a:ext cx="55086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2195736" y="3284984"/>
            <a:ext cx="0" cy="3600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a:endCxn id="7" idx="0"/>
          </p:cNvCxnSpPr>
          <p:nvPr/>
        </p:nvCxnSpPr>
        <p:spPr bwMode="auto">
          <a:xfrm>
            <a:off x="7695456" y="3284984"/>
            <a:ext cx="0" cy="3600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3923928" y="2564904"/>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a:stCxn id="10" idx="2"/>
            <a:endCxn id="9" idx="0"/>
          </p:cNvCxnSpPr>
          <p:nvPr/>
        </p:nvCxnSpPr>
        <p:spPr bwMode="auto">
          <a:xfrm>
            <a:off x="2159732" y="4568354"/>
            <a:ext cx="0" cy="3728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a:stCxn id="8" idx="2"/>
            <a:endCxn id="12" idx="0"/>
          </p:cNvCxnSpPr>
          <p:nvPr/>
        </p:nvCxnSpPr>
        <p:spPr bwMode="auto">
          <a:xfrm>
            <a:off x="4824028" y="4568354"/>
            <a:ext cx="0" cy="35696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Box 19"/>
          <p:cNvSpPr txBox="1"/>
          <p:nvPr/>
        </p:nvSpPr>
        <p:spPr>
          <a:xfrm>
            <a:off x="6732240" y="4921511"/>
            <a:ext cx="1944216" cy="1015663"/>
          </a:xfrm>
          <a:prstGeom prst="rect">
            <a:avLst/>
          </a:prstGeom>
          <a:solidFill>
            <a:srgbClr val="006600"/>
          </a:solidFill>
        </p:spPr>
        <p:txBody>
          <a:bodyPr wrap="square" rtlCol="0">
            <a:spAutoFit/>
          </a:bodyPr>
          <a:lstStyle/>
          <a:p>
            <a:pPr>
              <a:buFont typeface="Arial" pitchFamily="34" charset="0"/>
              <a:buChar char="•"/>
            </a:pPr>
            <a:r>
              <a:rPr lang="en-GB" sz="1200" dirty="0">
                <a:solidFill>
                  <a:schemeClr val="bg1"/>
                </a:solidFill>
              </a:rPr>
              <a:t> Borrower risk assessment</a:t>
            </a:r>
          </a:p>
          <a:p>
            <a:pPr>
              <a:buFont typeface="Arial" pitchFamily="34" charset="0"/>
              <a:buChar char="•"/>
            </a:pPr>
            <a:r>
              <a:rPr lang="en-GB" sz="1200" dirty="0">
                <a:solidFill>
                  <a:schemeClr val="bg1"/>
                </a:solidFill>
              </a:rPr>
              <a:t>Risk appetite</a:t>
            </a:r>
          </a:p>
          <a:p>
            <a:pPr>
              <a:buFont typeface="Arial" pitchFamily="34" charset="0"/>
              <a:buChar char="•"/>
            </a:pPr>
            <a:r>
              <a:rPr lang="en-GB" sz="1200" dirty="0">
                <a:solidFill>
                  <a:schemeClr val="bg1"/>
                </a:solidFill>
              </a:rPr>
              <a:t> Risk framework</a:t>
            </a:r>
          </a:p>
          <a:p>
            <a:pPr>
              <a:buFont typeface="Arial" pitchFamily="34" charset="0"/>
              <a:buChar char="•"/>
            </a:pPr>
            <a:r>
              <a:rPr lang="en-GB" sz="1200" dirty="0">
                <a:solidFill>
                  <a:schemeClr val="bg1"/>
                </a:solidFill>
              </a:rPr>
              <a:t>Credit grading models</a:t>
            </a:r>
          </a:p>
        </p:txBody>
      </p:sp>
      <p:cxnSp>
        <p:nvCxnSpPr>
          <p:cNvPr id="22" name="Straight Connector 21"/>
          <p:cNvCxnSpPr>
            <a:stCxn id="7" idx="2"/>
            <a:endCxn id="20" idx="0"/>
          </p:cNvCxnSpPr>
          <p:nvPr/>
        </p:nvCxnSpPr>
        <p:spPr bwMode="auto">
          <a:xfrm>
            <a:off x="7695456" y="4568354"/>
            <a:ext cx="8892" cy="35315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 name="Slide Number Placeholder 2"/>
          <p:cNvSpPr>
            <a:spLocks noGrp="1"/>
          </p:cNvSpPr>
          <p:nvPr>
            <p:ph type="sldNum" sz="quarter" idx="12"/>
          </p:nvPr>
        </p:nvSpPr>
        <p:spPr/>
        <p:txBody>
          <a:bodyPr/>
          <a:lstStyle/>
          <a:p>
            <a:pPr>
              <a:defRPr/>
            </a:pPr>
            <a:fld id="{3F59924A-0AB8-4FE4-8EC0-4D84FB19C847}" type="slidenum">
              <a:rPr lang="en-GB" smtClean="0"/>
              <a:pPr>
                <a:defRPr/>
              </a:pPr>
              <a:t>43</a:t>
            </a:fld>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814388" y="1098550"/>
            <a:ext cx="7772400" cy="4114800"/>
          </a:xfrm>
          <a:prstGeom prst="rect">
            <a:avLst/>
          </a:prstGeom>
          <a:noFill/>
          <a:ln w="9525">
            <a:noFill/>
            <a:miter lim="800000"/>
            <a:headEnd/>
            <a:tailEnd/>
          </a:ln>
        </p:spPr>
        <p:txBody>
          <a:bodyPr/>
          <a:lstStyle/>
          <a:p>
            <a:pPr marL="742950" lvl="1" indent="-285750">
              <a:spcBef>
                <a:spcPct val="20000"/>
              </a:spcBef>
              <a:buFontTx/>
              <a:buChar char="–"/>
              <a:defRPr/>
            </a:pPr>
            <a:endParaRPr lang="en-GB" sz="2800" kern="0" dirty="0">
              <a:solidFill>
                <a:srgbClr val="326E46"/>
              </a:solidFill>
              <a:latin typeface="+mn-lt"/>
            </a:endParaRPr>
          </a:p>
          <a:p>
            <a:pPr marL="742950" lvl="1" indent="-285750">
              <a:spcBef>
                <a:spcPct val="20000"/>
              </a:spcBef>
              <a:buFontTx/>
              <a:buChar char="–"/>
              <a:defRPr/>
            </a:pPr>
            <a:endParaRPr lang="en-GB" sz="2800" kern="0" dirty="0">
              <a:solidFill>
                <a:srgbClr val="326E46"/>
              </a:solidFill>
              <a:latin typeface="+mn-lt"/>
            </a:endParaRPr>
          </a:p>
          <a:p>
            <a:pPr marL="742950" lvl="1" indent="-285750">
              <a:spcBef>
                <a:spcPct val="20000"/>
              </a:spcBef>
              <a:buFontTx/>
              <a:buChar char="–"/>
              <a:defRPr/>
            </a:pPr>
            <a:endParaRPr lang="en-GB" sz="2800" kern="0" dirty="0">
              <a:solidFill>
                <a:srgbClr val="326E46"/>
              </a:solidFill>
              <a:latin typeface="+mn-lt"/>
            </a:endParaRPr>
          </a:p>
          <a:p>
            <a:pPr marL="742950" lvl="1" indent="-285750">
              <a:spcBef>
                <a:spcPct val="20000"/>
              </a:spcBef>
              <a:buFontTx/>
              <a:buChar char="–"/>
              <a:defRPr/>
            </a:pPr>
            <a:endParaRPr lang="en-GB" sz="2800" kern="0" dirty="0">
              <a:solidFill>
                <a:srgbClr val="326E46"/>
              </a:solidFill>
              <a:latin typeface="+mn-lt"/>
            </a:endParaRPr>
          </a:p>
        </p:txBody>
      </p:sp>
      <p:sp>
        <p:nvSpPr>
          <p:cNvPr id="32771" name="Rectangle 4"/>
          <p:cNvSpPr>
            <a:spLocks noChangeArrowheads="1"/>
          </p:cNvSpPr>
          <p:nvPr/>
        </p:nvSpPr>
        <p:spPr bwMode="auto">
          <a:xfrm>
            <a:off x="990600" y="2209800"/>
            <a:ext cx="7696200" cy="519113"/>
          </a:xfrm>
          <a:prstGeom prst="rect">
            <a:avLst/>
          </a:prstGeom>
          <a:noFill/>
          <a:ln w="9525">
            <a:noFill/>
            <a:miter lim="800000"/>
            <a:headEnd/>
            <a:tailEnd/>
          </a:ln>
        </p:spPr>
        <p:txBody>
          <a:bodyPr>
            <a:spAutoFit/>
          </a:bodyPr>
          <a:lstStyle/>
          <a:p>
            <a:pPr lvl="2">
              <a:spcBef>
                <a:spcPct val="20000"/>
              </a:spcBef>
            </a:pPr>
            <a:endParaRPr lang="en-US" sz="2800" dirty="0">
              <a:solidFill>
                <a:srgbClr val="326E46"/>
              </a:solidFill>
            </a:endParaRPr>
          </a:p>
        </p:txBody>
      </p:sp>
      <p:graphicFrame>
        <p:nvGraphicFramePr>
          <p:cNvPr id="32835" name="Group 67"/>
          <p:cNvGraphicFramePr>
            <a:graphicFrameLocks noGrp="1"/>
          </p:cNvGraphicFramePr>
          <p:nvPr>
            <p:extLst>
              <p:ext uri="{D42A27DB-BD31-4B8C-83A1-F6EECF244321}">
                <p14:modId xmlns:p14="http://schemas.microsoft.com/office/powerpoint/2010/main" val="1183267003"/>
              </p:ext>
            </p:extLst>
          </p:nvPr>
        </p:nvGraphicFramePr>
        <p:xfrm>
          <a:off x="814388" y="1098551"/>
          <a:ext cx="8016875" cy="4925424"/>
        </p:xfrm>
        <a:graphic>
          <a:graphicData uri="http://schemas.openxmlformats.org/drawingml/2006/table">
            <a:tbl>
              <a:tblPr/>
              <a:tblGrid>
                <a:gridCol w="1576387">
                  <a:extLst>
                    <a:ext uri="{9D8B030D-6E8A-4147-A177-3AD203B41FA5}">
                      <a16:colId xmlns:a16="http://schemas.microsoft.com/office/drawing/2014/main" val="20000"/>
                    </a:ext>
                  </a:extLst>
                </a:gridCol>
                <a:gridCol w="4678363">
                  <a:extLst>
                    <a:ext uri="{9D8B030D-6E8A-4147-A177-3AD203B41FA5}">
                      <a16:colId xmlns:a16="http://schemas.microsoft.com/office/drawing/2014/main" val="20001"/>
                    </a:ext>
                  </a:extLst>
                </a:gridCol>
                <a:gridCol w="1762125">
                  <a:extLst>
                    <a:ext uri="{9D8B030D-6E8A-4147-A177-3AD203B41FA5}">
                      <a16:colId xmlns:a16="http://schemas.microsoft.com/office/drawing/2014/main" val="20002"/>
                    </a:ext>
                  </a:extLst>
                </a:gridCol>
              </a:tblGrid>
              <a:tr h="409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cs typeface="Arial" charset="0"/>
                        </a:rPr>
                        <a:t>Ian Peacock *</a:t>
                      </a:r>
                    </a:p>
                  </a:txBody>
                  <a:tcPr marT="45711" marB="45711" horzOverflow="overflow">
                    <a:lnL>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Non Executive Chairman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Investment and merchant banker. Retiring Chair of Family Mosaic Housing Group</a:t>
                      </a:r>
                    </a:p>
                  </a:txBody>
                  <a:tcPr marT="45711" marB="45711"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Appointed 2013</a:t>
                      </a:r>
                    </a:p>
                  </a:txBody>
                  <a:tcPr marT="45711" marB="45711" horzOverflow="overflow">
                    <a:lnL w="9525" cap="flat" cmpd="sng" algn="ctr">
                      <a:solidFill>
                        <a:schemeClr val="bg1"/>
                      </a:solidFill>
                      <a:prstDash val="solid"/>
                      <a:round/>
                      <a:headEnd type="none" w="med" len="med"/>
                      <a:tailEnd type="none" w="med" len="med"/>
                    </a:lnL>
                    <a:lnR>
                      <a:noFill/>
                    </a:lnR>
                    <a:lnT>
                      <a:noFill/>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2736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cs typeface="Arial" charset="0"/>
                        </a:rPr>
                        <a:t>Will Perry</a:t>
                      </a:r>
                    </a:p>
                  </a:txBody>
                  <a:tcPr marT="45711" marB="45711"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cs typeface="Arial" charset="0"/>
                        </a:rPr>
                        <a:t>Assistant Director of Regulatory Strategy &amp; Performance HCA</a:t>
                      </a:r>
                      <a:endParaRPr kumimoji="0" lang="en-US" sz="1400" b="0" i="0" u="none" strike="noStrike" cap="none" normalizeH="0" baseline="0" dirty="0">
                        <a:ln>
                          <a:noFill/>
                        </a:ln>
                        <a:solidFill>
                          <a:schemeClr val="tx1"/>
                        </a:solidFill>
                        <a:effectLst/>
                        <a:latin typeface="Arial" charset="0"/>
                        <a:cs typeface="Arial" charset="0"/>
                      </a:endParaRPr>
                    </a:p>
                  </a:txBody>
                  <a:tcPr marT="45711" marB="45711"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Appointed 2014</a:t>
                      </a:r>
                    </a:p>
                  </a:txBody>
                  <a:tcPr marT="45711" marB="45711" horzOverflow="overflow">
                    <a:lnL w="9525" cap="flat" cmpd="sng" algn="ctr">
                      <a:solidFill>
                        <a:schemeClr val="bg1"/>
                      </a:solidFill>
                      <a:prstDash val="solid"/>
                      <a:round/>
                      <a:headEnd type="none" w="med" len="med"/>
                      <a:tailEnd type="none" w="med" len="med"/>
                    </a:lnL>
                    <a:lnR>
                      <a:noFill/>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328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bg1"/>
                          </a:solidFill>
                          <a:effectLst/>
                          <a:latin typeface="Arial" charset="0"/>
                          <a:cs typeface="Arial" charset="0"/>
                        </a:rPr>
                        <a:t>Gill Payne *</a:t>
                      </a:r>
                      <a:endParaRPr kumimoji="0" lang="en-US" sz="1400" b="1" i="0" u="none" strike="noStrike" cap="none" normalizeH="0" baseline="0" dirty="0">
                        <a:ln>
                          <a:noFill/>
                        </a:ln>
                        <a:solidFill>
                          <a:schemeClr val="bg1"/>
                        </a:solidFill>
                        <a:effectLst/>
                        <a:latin typeface="Arial" charset="0"/>
                        <a:cs typeface="Arial" charset="0"/>
                      </a:endParaRPr>
                    </a:p>
                  </a:txBody>
                  <a:tcPr marT="45711" marB="45711"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cs typeface="Arial" charset="0"/>
                        </a:rPr>
                        <a:t>Director of Policy and External Affairs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National Housing Federation</a:t>
                      </a:r>
                    </a:p>
                  </a:txBody>
                  <a:tcPr marT="45711" marB="45711"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Appointed 2014</a:t>
                      </a:r>
                    </a:p>
                  </a:txBody>
                  <a:tcPr marT="45711" marB="45711" horzOverflow="overflow">
                    <a:lnL w="9525" cap="flat" cmpd="sng" algn="ctr">
                      <a:solidFill>
                        <a:schemeClr val="bg1"/>
                      </a:solidFill>
                      <a:prstDash val="solid"/>
                      <a:round/>
                      <a:headEnd type="none" w="med" len="med"/>
                      <a:tailEnd type="none" w="med" len="med"/>
                    </a:lnL>
                    <a:lnR>
                      <a:noFill/>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4485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cs typeface="Arial" charset="0"/>
                        </a:rPr>
                        <a:t>Keith Exford CBE</a:t>
                      </a:r>
                    </a:p>
                  </a:txBody>
                  <a:tcPr marT="45711" marB="45711"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cs typeface="Arial" charset="0"/>
                        </a:rPr>
                        <a:t>Group Chief Executive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cs typeface="Arial" charset="0"/>
                        </a:rPr>
                        <a:t>Clarion Housing Group</a:t>
                      </a:r>
                      <a:endParaRPr kumimoji="0" lang="en-US" sz="1400" b="0" i="0" u="none" strike="noStrike" cap="none" normalizeH="0" baseline="0" dirty="0">
                        <a:ln>
                          <a:noFill/>
                        </a:ln>
                        <a:solidFill>
                          <a:schemeClr val="tx1"/>
                        </a:solidFill>
                        <a:effectLst/>
                        <a:latin typeface="Arial" charset="0"/>
                        <a:cs typeface="Arial" charset="0"/>
                      </a:endParaRPr>
                    </a:p>
                  </a:txBody>
                  <a:tcPr marT="45711" marB="45711"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Appointed 2011</a:t>
                      </a:r>
                    </a:p>
                  </a:txBody>
                  <a:tcPr marT="45711" marB="45711" horzOverflow="overflow">
                    <a:lnL w="9525" cap="flat" cmpd="sng" algn="ctr">
                      <a:solidFill>
                        <a:schemeClr val="bg1"/>
                      </a:solidFill>
                      <a:prstDash val="solid"/>
                      <a:round/>
                      <a:headEnd type="none" w="med" len="med"/>
                      <a:tailEnd type="none" w="med" len="med"/>
                    </a:lnL>
                    <a:lnR>
                      <a:noFill/>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r h="3865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cs typeface="Arial" charset="0"/>
                        </a:rPr>
                        <a:t>John Parker *</a:t>
                      </a:r>
                    </a:p>
                  </a:txBody>
                  <a:tcPr marT="45711" marB="45711"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Chartered Accountant, Vice Chairman Newbury Building Society, former building society Chief Executive and Chairman Building Societies Association</a:t>
                      </a:r>
                      <a:r>
                        <a:rPr kumimoji="0" lang="en-GB" sz="1400" b="0" i="0" u="none" strike="noStrike" cap="none" normalizeH="0" baseline="0" dirty="0">
                          <a:ln>
                            <a:noFill/>
                          </a:ln>
                          <a:solidFill>
                            <a:schemeClr val="tx1"/>
                          </a:solidFill>
                          <a:effectLst/>
                          <a:latin typeface="Arial" charset="0"/>
                          <a:cs typeface="Arial" charset="0"/>
                        </a:rPr>
                        <a:t> </a:t>
                      </a:r>
                      <a:endParaRPr kumimoji="0" lang="en-US" sz="1400" b="0" i="0" u="none" strike="noStrike" cap="none" normalizeH="0" baseline="0" dirty="0">
                        <a:ln>
                          <a:noFill/>
                        </a:ln>
                        <a:solidFill>
                          <a:schemeClr val="tx1"/>
                        </a:solidFill>
                        <a:effectLst/>
                        <a:latin typeface="Arial" charset="0"/>
                        <a:cs typeface="Arial" charset="0"/>
                      </a:endParaRPr>
                    </a:p>
                  </a:txBody>
                  <a:tcPr marT="45711" marB="45711"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Appointed 2010</a:t>
                      </a:r>
                    </a:p>
                  </a:txBody>
                  <a:tcPr marT="45711" marB="45711" horzOverflow="overflow">
                    <a:lnL w="9525" cap="flat" cmpd="sng" algn="ctr">
                      <a:solidFill>
                        <a:schemeClr val="bg1"/>
                      </a:solidFill>
                      <a:prstDash val="solid"/>
                      <a:round/>
                      <a:headEnd type="none" w="med" len="med"/>
                      <a:tailEnd type="none" w="med" len="med"/>
                    </a:lnL>
                    <a:lnR>
                      <a:noFill/>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3865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cs typeface="Arial" charset="0"/>
                        </a:rPr>
                        <a:t>Deborah Shackleton </a:t>
                      </a:r>
                      <a:br>
                        <a:rPr kumimoji="0" lang="en-US" sz="1400" b="1" i="0" u="none" strike="noStrike" cap="none" normalizeH="0" baseline="0" dirty="0">
                          <a:ln>
                            <a:noFill/>
                          </a:ln>
                          <a:solidFill>
                            <a:schemeClr val="bg1"/>
                          </a:solidFill>
                          <a:effectLst/>
                          <a:latin typeface="Arial" charset="0"/>
                          <a:cs typeface="Arial" charset="0"/>
                        </a:rPr>
                      </a:br>
                      <a:r>
                        <a:rPr kumimoji="0" lang="en-US" sz="1400" b="1" i="0" u="none" strike="noStrike" cap="none" normalizeH="0" baseline="0" dirty="0">
                          <a:ln>
                            <a:noFill/>
                          </a:ln>
                          <a:solidFill>
                            <a:schemeClr val="bg1"/>
                          </a:solidFill>
                          <a:effectLst/>
                          <a:latin typeface="Arial" charset="0"/>
                          <a:cs typeface="Arial" charset="0"/>
                        </a:rPr>
                        <a:t>CBE *</a:t>
                      </a:r>
                    </a:p>
                  </a:txBody>
                  <a:tcPr marT="45711" marB="45711"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Former Chief Executive Riverside Housing Group, Governor Liverpool John Moores University, Board Member NHS Sefton </a:t>
                      </a:r>
                    </a:p>
                  </a:txBody>
                  <a:tcPr marT="45711" marB="45711"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cs typeface="Arial" charset="0"/>
                        </a:rPr>
                        <a:t>Appointed 2011</a:t>
                      </a:r>
                      <a:endParaRPr kumimoji="0" lang="en-US" sz="1400" b="0" i="0" u="none" strike="noStrike" cap="none" normalizeH="0" baseline="0" dirty="0">
                        <a:ln>
                          <a:noFill/>
                        </a:ln>
                        <a:solidFill>
                          <a:schemeClr val="tx1"/>
                        </a:solidFill>
                        <a:effectLst/>
                        <a:latin typeface="Arial" charset="0"/>
                        <a:cs typeface="Arial" charset="0"/>
                      </a:endParaRPr>
                    </a:p>
                  </a:txBody>
                  <a:tcPr marT="45711" marB="45711" horzOverflow="overflow">
                    <a:lnL w="9525" cap="flat" cmpd="sng" algn="ctr">
                      <a:solidFill>
                        <a:schemeClr val="bg1"/>
                      </a:solidFill>
                      <a:prstDash val="solid"/>
                      <a:round/>
                      <a:headEnd type="none" w="med" len="med"/>
                      <a:tailEnd type="none" w="med" len="med"/>
                    </a:lnL>
                    <a:lnR>
                      <a:noFill/>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5"/>
                  </a:ext>
                </a:extLst>
              </a:tr>
              <a:tr h="3303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cs typeface="Arial" charset="0"/>
                        </a:rPr>
                        <a:t>Charlie Arbuthnot **</a:t>
                      </a:r>
                    </a:p>
                  </a:txBody>
                  <a:tcPr marT="45711" marB="45711"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a:noFill/>
                    </a:lnTlToBr>
                    <a:lnBlToTr>
                      <a:noFill/>
                    </a:lnBlToTr>
                    <a:solidFill>
                      <a:srgbClr val="326E4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Ex-investment banker: Warburgs, Hambros &amp; RBC Capital Markets. Now housing consultant</a:t>
                      </a:r>
                    </a:p>
                  </a:txBody>
                  <a:tcPr marT="45711" marB="45711"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BBD7C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Appointed 2008</a:t>
                      </a:r>
                    </a:p>
                  </a:txBody>
                  <a:tcPr marT="45711" marB="45711" horzOverflow="overflow">
                    <a:lnL w="9525" cap="flat" cmpd="sng" algn="ctr">
                      <a:solidFill>
                        <a:schemeClr val="bg1"/>
                      </a:solidFill>
                      <a:prstDash val="solid"/>
                      <a:round/>
                      <a:headEnd type="none" w="med" len="med"/>
                      <a:tailEnd type="none" w="med" len="med"/>
                    </a:lnL>
                    <a:lnR>
                      <a:noFill/>
                    </a:lnR>
                    <a:lnT w="9525" cap="flat" cmpd="sng" algn="ctr">
                      <a:solidFill>
                        <a:srgbClr val="BBD7C0"/>
                      </a:solidFill>
                      <a:prstDash val="solid"/>
                      <a:round/>
                      <a:headEnd type="none" w="med" len="med"/>
                      <a:tailEnd type="none" w="med" len="med"/>
                    </a:lnT>
                    <a:lnB>
                      <a:noFill/>
                    </a:lnB>
                    <a:lnTlToBr>
                      <a:noFill/>
                    </a:lnTlToBr>
                    <a:lnBlToTr>
                      <a:noFill/>
                    </a:lnBlToTr>
                    <a:solidFill>
                      <a:srgbClr val="CCFFCC"/>
                    </a:solidFill>
                  </a:tcPr>
                </a:tc>
                <a:extLst>
                  <a:ext uri="{0D108BD9-81ED-4DB2-BD59-A6C34878D82A}">
                    <a16:rowId xmlns:a16="http://schemas.microsoft.com/office/drawing/2014/main" val="10006"/>
                  </a:ext>
                </a:extLst>
              </a:tr>
              <a:tr h="415036">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br>
                        <a:rPr kumimoji="0" lang="en-US" sz="900" b="1" i="1" u="none" strike="noStrike" cap="none" normalizeH="0" baseline="0" dirty="0">
                          <a:ln>
                            <a:noFill/>
                          </a:ln>
                          <a:solidFill>
                            <a:schemeClr val="tx1"/>
                          </a:solidFill>
                          <a:effectLst/>
                          <a:latin typeface="Arial" charset="0"/>
                          <a:cs typeface="Arial" charset="0"/>
                        </a:rPr>
                      </a:br>
                      <a:r>
                        <a:rPr kumimoji="0" lang="en-US" sz="900" b="0" i="1" u="none" strike="noStrike" cap="none" normalizeH="0" baseline="0" dirty="0">
                          <a:ln>
                            <a:noFill/>
                          </a:ln>
                          <a:solidFill>
                            <a:schemeClr val="tx1"/>
                          </a:solidFill>
                          <a:effectLst/>
                          <a:latin typeface="Arial" charset="0"/>
                          <a:cs typeface="Arial" charset="0"/>
                        </a:rPr>
                        <a:t>* Member of THFC Credit Committee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1" u="none" strike="noStrike" cap="none" normalizeH="0" baseline="0" dirty="0">
                          <a:ln>
                            <a:noFill/>
                          </a:ln>
                          <a:solidFill>
                            <a:schemeClr val="tx1"/>
                          </a:solidFill>
                          <a:effectLst/>
                          <a:latin typeface="Arial" charset="0"/>
                          <a:cs typeface="Arial" charset="0"/>
                        </a:rPr>
                        <a:t> ** Chair of THFC Credit Committee</a:t>
                      </a:r>
                    </a:p>
                  </a:txBody>
                  <a:tcPr marT="45711" marB="45711"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803" name="Rectangle 2"/>
          <p:cNvSpPr>
            <a:spLocks noChangeArrowheads="1"/>
          </p:cNvSpPr>
          <p:nvPr/>
        </p:nvSpPr>
        <p:spPr bwMode="auto">
          <a:xfrm>
            <a:off x="1547813" y="-265955"/>
            <a:ext cx="6048375" cy="873125"/>
          </a:xfrm>
          <a:prstGeom prst="rect">
            <a:avLst/>
          </a:prstGeom>
          <a:noFill/>
          <a:ln w="9525">
            <a:noFill/>
            <a:miter lim="800000"/>
            <a:headEnd/>
            <a:tailEnd/>
          </a:ln>
        </p:spPr>
        <p:txBody>
          <a:bodyPr anchor="b"/>
          <a:lstStyle/>
          <a:p>
            <a:pPr algn="ctr" eaLnBrk="0" hangingPunct="0"/>
            <a:r>
              <a:rPr lang="en-GB" sz="2400" dirty="0">
                <a:solidFill>
                  <a:srgbClr val="01430A"/>
                </a:solidFill>
              </a:rPr>
              <a:t>THFC Non Executive Board Members</a:t>
            </a:r>
          </a:p>
        </p:txBody>
      </p:sp>
      <p:sp>
        <p:nvSpPr>
          <p:cNvPr id="2" name="Slide Number Placeholder 1"/>
          <p:cNvSpPr>
            <a:spLocks noGrp="1"/>
          </p:cNvSpPr>
          <p:nvPr>
            <p:ph type="sldNum" sz="quarter" idx="12"/>
          </p:nvPr>
        </p:nvSpPr>
        <p:spPr/>
        <p:txBody>
          <a:bodyPr/>
          <a:lstStyle/>
          <a:p>
            <a:pPr>
              <a:defRPr/>
            </a:pPr>
            <a:fld id="{3F59924A-0AB8-4FE4-8EC0-4D84FB19C847}" type="slidenum">
              <a:rPr lang="en-GB" smtClean="0"/>
              <a:pPr>
                <a:defRPr/>
              </a:pPr>
              <a:t>44</a:t>
            </a:fld>
            <a:endParaRPr lang="en-GB" dirty="0"/>
          </a:p>
        </p:txBody>
      </p:sp>
    </p:spTree>
    <p:extLst>
      <p:ext uri="{BB962C8B-B14F-4D97-AF65-F5344CB8AC3E}">
        <p14:creationId xmlns:p14="http://schemas.microsoft.com/office/powerpoint/2010/main" val="3868419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0"/>
          <p:cNvSpPr txBox="1">
            <a:spLocks noChangeArrowheads="1"/>
          </p:cNvSpPr>
          <p:nvPr/>
        </p:nvSpPr>
        <p:spPr bwMode="auto">
          <a:xfrm>
            <a:off x="690563" y="4005064"/>
            <a:ext cx="8202612" cy="2413222"/>
          </a:xfrm>
          <a:prstGeom prst="rect">
            <a:avLst/>
          </a:prstGeom>
          <a:solidFill>
            <a:srgbClr val="74C09F"/>
          </a:solidFill>
          <a:ln w="9525">
            <a:noFill/>
            <a:miter lim="800000"/>
            <a:headEnd/>
            <a:tailEnd/>
          </a:ln>
        </p:spPr>
        <p:txBody>
          <a:bodyPr rIns="3600000" anchor="ctr"/>
          <a:lstStyle/>
          <a:p>
            <a:r>
              <a:rPr lang="en-GB" sz="1400" b="1" i="1" dirty="0">
                <a:solidFill>
                  <a:srgbClr val="012506"/>
                </a:solidFill>
              </a:rPr>
              <a:t>THFC’s S&amp;P Rating was lowered one ‘notch’ to A Stable following the UK Sovereign downgrade in July 2016.</a:t>
            </a:r>
          </a:p>
          <a:p>
            <a:r>
              <a:rPr lang="en-GB" sz="1400" b="1" i="1" dirty="0">
                <a:solidFill>
                  <a:srgbClr val="012506"/>
                </a:solidFill>
              </a:rPr>
              <a:t>Prior to this, THFC’s rating had remained unchanged at A+/Stable/A-1 since first obtained in 2004</a:t>
            </a:r>
          </a:p>
          <a:p>
            <a:endParaRPr lang="en-US" sz="1400" dirty="0"/>
          </a:p>
          <a:p>
            <a:r>
              <a:rPr lang="en-US" sz="1200" i="1" dirty="0"/>
              <a:t>Now classified as a Finance Company along with other companies whose primary focus is lending to the public sector or lending to government-supported borrowers</a:t>
            </a:r>
            <a:endParaRPr lang="en-GB" sz="1200" i="1" dirty="0"/>
          </a:p>
          <a:p>
            <a:endParaRPr lang="en-US" sz="1200" i="1" dirty="0"/>
          </a:p>
          <a:p>
            <a:r>
              <a:rPr lang="en-US" sz="1200" i="1" dirty="0"/>
              <a:t>Rating potentially includes one notch ‘Government Related Entity’ uplift from SACP</a:t>
            </a:r>
            <a:endParaRPr lang="en-GB" sz="1200" b="1" i="1" dirty="0">
              <a:solidFill>
                <a:srgbClr val="012506"/>
              </a:solidFill>
            </a:endParaRPr>
          </a:p>
        </p:txBody>
      </p:sp>
      <p:graphicFrame>
        <p:nvGraphicFramePr>
          <p:cNvPr id="33808" name="Group 16"/>
          <p:cNvGraphicFramePr>
            <a:graphicFrameLocks noGrp="1"/>
          </p:cNvGraphicFramePr>
          <p:nvPr>
            <p:extLst>
              <p:ext uri="{D42A27DB-BD31-4B8C-83A1-F6EECF244321}">
                <p14:modId xmlns:p14="http://schemas.microsoft.com/office/powerpoint/2010/main" val="847941229"/>
              </p:ext>
            </p:extLst>
          </p:nvPr>
        </p:nvGraphicFramePr>
        <p:xfrm>
          <a:off x="690563" y="1049028"/>
          <a:ext cx="8208962" cy="2962992"/>
        </p:xfrm>
        <a:graphic>
          <a:graphicData uri="http://schemas.openxmlformats.org/drawingml/2006/table">
            <a:tbl>
              <a:tblPr/>
              <a:tblGrid>
                <a:gridCol w="1430876">
                  <a:extLst>
                    <a:ext uri="{9D8B030D-6E8A-4147-A177-3AD203B41FA5}">
                      <a16:colId xmlns:a16="http://schemas.microsoft.com/office/drawing/2014/main" val="20000"/>
                    </a:ext>
                  </a:extLst>
                </a:gridCol>
                <a:gridCol w="6778086">
                  <a:extLst>
                    <a:ext uri="{9D8B030D-6E8A-4147-A177-3AD203B41FA5}">
                      <a16:colId xmlns:a16="http://schemas.microsoft.com/office/drawing/2014/main" val="20001"/>
                    </a:ext>
                  </a:extLst>
                </a:gridCol>
              </a:tblGrid>
              <a:tr h="8358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cs typeface="Arial" charset="0"/>
                        </a:rPr>
                        <a:t>Strengths</a:t>
                      </a:r>
                    </a:p>
                  </a:txBody>
                  <a:tcPr marL="90000" marR="90000" marT="90000" marB="90000" horzOverflow="overflow">
                    <a:lnL>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tc>
                  <a:txBody>
                    <a:bodyPr/>
                    <a:lstStyle/>
                    <a:p>
                      <a:pPr marL="285750" marR="0" lvl="0" indent="-285750" algn="l" defTabSz="914400" rtl="0" eaLnBrk="1" fontAlgn="base" latinLnBrk="0" hangingPunct="1">
                        <a:lnSpc>
                          <a:spcPct val="100000"/>
                        </a:lnSpc>
                        <a:spcBef>
                          <a:spcPct val="20000"/>
                        </a:spcBef>
                        <a:spcAft>
                          <a:spcPct val="0"/>
                        </a:spcAft>
                        <a:buClr>
                          <a:srgbClr val="326E46"/>
                        </a:buClr>
                        <a:buSzTx/>
                        <a:buFont typeface="Wingdings" panose="05000000000000000000" pitchFamily="2" charset="2"/>
                        <a:buChar char="§"/>
                        <a:tabLst/>
                      </a:pPr>
                      <a:r>
                        <a:rPr kumimoji="0" lang="en-GB" sz="1400" b="0" i="0" u="none" strike="noStrike" cap="none" normalizeH="0" baseline="0" dirty="0">
                          <a:ln>
                            <a:noFill/>
                          </a:ln>
                          <a:solidFill>
                            <a:schemeClr val="tx1"/>
                          </a:solidFill>
                          <a:effectLst/>
                          <a:latin typeface="Arial" charset="0"/>
                          <a:cs typeface="Arial" charset="0"/>
                        </a:rPr>
                        <a:t>Relatively strong franchise value</a:t>
                      </a:r>
                    </a:p>
                    <a:p>
                      <a:pPr marL="285750" marR="0" lvl="0" indent="-285750" algn="l" defTabSz="914400" rtl="0" eaLnBrk="1" fontAlgn="base" latinLnBrk="0" hangingPunct="1">
                        <a:lnSpc>
                          <a:spcPct val="100000"/>
                        </a:lnSpc>
                        <a:spcBef>
                          <a:spcPct val="20000"/>
                        </a:spcBef>
                        <a:spcAft>
                          <a:spcPct val="0"/>
                        </a:spcAft>
                        <a:buClr>
                          <a:srgbClr val="326E46"/>
                        </a:buClr>
                        <a:buSzTx/>
                        <a:buFont typeface="Wingdings" panose="05000000000000000000" pitchFamily="2" charset="2"/>
                        <a:buChar char="§"/>
                        <a:tabLst/>
                      </a:pPr>
                      <a:r>
                        <a:rPr kumimoji="0" lang="en-GB" sz="1400" b="0" i="0" u="none" strike="noStrike" cap="none" normalizeH="0" baseline="0" dirty="0">
                          <a:ln>
                            <a:noFill/>
                          </a:ln>
                          <a:solidFill>
                            <a:schemeClr val="tx1"/>
                          </a:solidFill>
                          <a:effectLst/>
                          <a:latin typeface="Arial" charset="0"/>
                          <a:cs typeface="Arial" charset="0"/>
                        </a:rPr>
                        <a:t>Strong support from the UK Government, which underpins borrower creditworthiness</a:t>
                      </a:r>
                    </a:p>
                    <a:p>
                      <a:pPr marL="285750" marR="0" lvl="0" indent="-285750" algn="l" defTabSz="914400" rtl="0" eaLnBrk="1" fontAlgn="base" latinLnBrk="0" hangingPunct="1">
                        <a:lnSpc>
                          <a:spcPct val="100000"/>
                        </a:lnSpc>
                        <a:spcBef>
                          <a:spcPct val="20000"/>
                        </a:spcBef>
                        <a:spcAft>
                          <a:spcPct val="0"/>
                        </a:spcAft>
                        <a:buClr>
                          <a:srgbClr val="326E46"/>
                        </a:buClr>
                        <a:buSzTx/>
                        <a:buFont typeface="Wingdings" panose="05000000000000000000" pitchFamily="2" charset="2"/>
                        <a:buChar char="§"/>
                        <a:tabLst/>
                      </a:pPr>
                      <a:r>
                        <a:rPr kumimoji="0" lang="en-GB" sz="1400" b="0" i="0" u="none" strike="noStrike" cap="none" normalizeH="0" baseline="0" dirty="0">
                          <a:ln>
                            <a:noFill/>
                          </a:ln>
                          <a:solidFill>
                            <a:schemeClr val="tx1"/>
                          </a:solidFill>
                          <a:effectLst/>
                          <a:latin typeface="Arial" charset="0"/>
                          <a:cs typeface="Arial" charset="0"/>
                        </a:rPr>
                        <a:t>Robust collateralisation of loan book</a:t>
                      </a:r>
                    </a:p>
                    <a:p>
                      <a:pPr marL="285750" marR="0" lvl="0" indent="-285750" algn="l" defTabSz="914400" rtl="0" eaLnBrk="1" fontAlgn="base" latinLnBrk="0" hangingPunct="1">
                        <a:lnSpc>
                          <a:spcPct val="100000"/>
                        </a:lnSpc>
                        <a:spcBef>
                          <a:spcPct val="20000"/>
                        </a:spcBef>
                        <a:spcAft>
                          <a:spcPct val="0"/>
                        </a:spcAft>
                        <a:buClr>
                          <a:srgbClr val="326E46"/>
                        </a:buClr>
                        <a:buSzTx/>
                        <a:buFont typeface="Wingdings" panose="05000000000000000000" pitchFamily="2" charset="2"/>
                        <a:buChar char="§"/>
                        <a:tabLst/>
                      </a:pPr>
                      <a:r>
                        <a:rPr kumimoji="0" lang="en-GB" sz="1400" b="0" i="0" u="none" strike="noStrike" cap="none" normalizeH="0" baseline="0" dirty="0">
                          <a:ln>
                            <a:noFill/>
                          </a:ln>
                          <a:solidFill>
                            <a:schemeClr val="tx1"/>
                          </a:solidFill>
                          <a:effectLst/>
                          <a:latin typeface="Arial" charset="0"/>
                          <a:cs typeface="Arial" charset="0"/>
                        </a:rPr>
                        <a:t>Match-funded approach minimizes asset-liability risk</a:t>
                      </a:r>
                    </a:p>
                  </a:txBody>
                  <a:tcPr marL="90000" marR="90000" marT="90000" marB="90000" horzOverflow="overflow">
                    <a:lnL w="9525" cap="flat" cmpd="sng" algn="ctr">
                      <a:solidFill>
                        <a:schemeClr val="bg1"/>
                      </a:solidFill>
                      <a:prstDash val="solid"/>
                      <a:round/>
                      <a:headEnd type="none" w="med" len="med"/>
                      <a:tailEnd type="none" w="med" len="med"/>
                    </a:lnL>
                    <a:lnR>
                      <a:noFill/>
                    </a:lnR>
                    <a:lnT>
                      <a:noFill/>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0400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cs typeface="Arial" charset="0"/>
                        </a:rPr>
                        <a:t>Weaknesses</a:t>
                      </a:r>
                    </a:p>
                  </a:txBody>
                  <a:tcPr marL="90000" marR="90000" marT="90000" marB="90000"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a:noFill/>
                    </a:lnTlToBr>
                    <a:lnBlToTr>
                      <a:noFill/>
                    </a:lnBlToTr>
                    <a:solidFill>
                      <a:srgbClr val="326E46"/>
                    </a:solidFill>
                  </a:tcPr>
                </a:tc>
                <a:tc>
                  <a:txBody>
                    <a:bodyPr/>
                    <a:lstStyle/>
                    <a:p>
                      <a:pPr marL="285750" marR="0" lvl="0" indent="-285750" algn="l" defTabSz="914400" rtl="0" eaLnBrk="1" fontAlgn="base" latinLnBrk="0" hangingPunct="1">
                        <a:lnSpc>
                          <a:spcPct val="100000"/>
                        </a:lnSpc>
                        <a:spcBef>
                          <a:spcPct val="20000"/>
                        </a:spcBef>
                        <a:spcAft>
                          <a:spcPct val="0"/>
                        </a:spcAft>
                        <a:buClr>
                          <a:srgbClr val="326E46"/>
                        </a:buClr>
                        <a:buSzTx/>
                        <a:buFont typeface="Wingdings" panose="05000000000000000000" pitchFamily="2" charset="2"/>
                        <a:buChar char="§"/>
                        <a:tabLst/>
                      </a:pPr>
                      <a:r>
                        <a:rPr kumimoji="0" lang="en-GB" sz="1400" b="0" i="0" u="none" strike="noStrike" cap="none" normalizeH="0" baseline="0" dirty="0">
                          <a:ln>
                            <a:noFill/>
                          </a:ln>
                          <a:solidFill>
                            <a:schemeClr val="tx1"/>
                          </a:solidFill>
                          <a:effectLst/>
                          <a:latin typeface="Arial" charset="0"/>
                          <a:cs typeface="Arial" charset="0"/>
                        </a:rPr>
                        <a:t>Modest liquid financial resources and low capital levels</a:t>
                      </a:r>
                    </a:p>
                    <a:p>
                      <a:pPr marL="285750" marR="0" lvl="0" indent="-285750" algn="l" defTabSz="914400" rtl="0" eaLnBrk="1" fontAlgn="base" latinLnBrk="0" hangingPunct="1">
                        <a:lnSpc>
                          <a:spcPct val="100000"/>
                        </a:lnSpc>
                        <a:spcBef>
                          <a:spcPct val="20000"/>
                        </a:spcBef>
                        <a:spcAft>
                          <a:spcPct val="0"/>
                        </a:spcAft>
                        <a:buClr>
                          <a:srgbClr val="326E46"/>
                        </a:buClr>
                        <a:buSzTx/>
                        <a:buFont typeface="Wingdings" panose="05000000000000000000" pitchFamily="2" charset="2"/>
                        <a:buChar char="§"/>
                        <a:tabLst/>
                      </a:pPr>
                      <a:r>
                        <a:rPr kumimoji="0" lang="en-GB" sz="1400" b="0" i="0" u="none" strike="noStrike" cap="none" normalizeH="0" baseline="0" dirty="0">
                          <a:ln>
                            <a:noFill/>
                          </a:ln>
                          <a:solidFill>
                            <a:schemeClr val="tx1"/>
                          </a:solidFill>
                          <a:effectLst/>
                          <a:latin typeface="Arial" charset="0"/>
                          <a:cs typeface="Arial" charset="0"/>
                        </a:rPr>
                        <a:t>Exposure to single sector, with borrower-concentration risk</a:t>
                      </a:r>
                    </a:p>
                    <a:p>
                      <a:pPr marL="285750" marR="0" lvl="0" indent="-285750" algn="l" defTabSz="914400" rtl="0" eaLnBrk="1" fontAlgn="base" latinLnBrk="0" hangingPunct="1">
                        <a:lnSpc>
                          <a:spcPct val="100000"/>
                        </a:lnSpc>
                        <a:spcBef>
                          <a:spcPct val="20000"/>
                        </a:spcBef>
                        <a:spcAft>
                          <a:spcPct val="0"/>
                        </a:spcAft>
                        <a:buClr>
                          <a:srgbClr val="326E46"/>
                        </a:buClr>
                        <a:buSzTx/>
                        <a:buFont typeface="Wingdings" panose="05000000000000000000" pitchFamily="2" charset="2"/>
                        <a:buChar char="§"/>
                        <a:tabLst/>
                      </a:pPr>
                      <a:r>
                        <a:rPr kumimoji="0" lang="en-GB" sz="1400" b="0" i="0" u="none" strike="noStrike" cap="none" normalizeH="0" baseline="0" dirty="0">
                          <a:ln>
                            <a:noFill/>
                          </a:ln>
                          <a:solidFill>
                            <a:schemeClr val="tx1"/>
                          </a:solidFill>
                          <a:effectLst/>
                          <a:latin typeface="Arial" charset="0"/>
                          <a:cs typeface="Arial" charset="0"/>
                        </a:rPr>
                        <a:t>Potential for conflicts of interest could arise from board composition and responsibilities</a:t>
                      </a:r>
                    </a:p>
                    <a:p>
                      <a:pPr marL="285750" marR="0" lvl="0" indent="-285750" algn="l" defTabSz="914400" rtl="0" eaLnBrk="1" fontAlgn="base" latinLnBrk="0" hangingPunct="1">
                        <a:lnSpc>
                          <a:spcPct val="100000"/>
                        </a:lnSpc>
                        <a:spcBef>
                          <a:spcPct val="20000"/>
                        </a:spcBef>
                        <a:spcAft>
                          <a:spcPct val="0"/>
                        </a:spcAft>
                        <a:buClr>
                          <a:srgbClr val="326E46"/>
                        </a:buClr>
                        <a:buSzTx/>
                        <a:buFont typeface="Wingdings" panose="05000000000000000000" pitchFamily="2" charset="2"/>
                        <a:buChar char="§"/>
                        <a:tabLst/>
                      </a:pPr>
                      <a:r>
                        <a:rPr kumimoji="0" lang="en-GB" sz="1400" b="0" i="0" u="none" strike="noStrike" cap="none" normalizeH="0" baseline="0" dirty="0">
                          <a:ln>
                            <a:noFill/>
                          </a:ln>
                          <a:solidFill>
                            <a:schemeClr val="tx1"/>
                          </a:solidFill>
                          <a:effectLst/>
                          <a:latin typeface="Arial" charset="0"/>
                          <a:cs typeface="Arial" charset="0"/>
                        </a:rPr>
                        <a:t>Vulnerable to operational risk stemming from small staff numbers and key personnel risk</a:t>
                      </a:r>
                      <a:endParaRPr kumimoji="0" lang="en-US" sz="1400" b="0" i="0" u="none" strike="noStrike" cap="none" normalizeH="0" baseline="0" dirty="0">
                        <a:ln>
                          <a:noFill/>
                        </a:ln>
                        <a:solidFill>
                          <a:schemeClr val="tx1"/>
                        </a:solidFill>
                        <a:effectLst/>
                        <a:latin typeface="Arial" charset="0"/>
                        <a:cs typeface="Arial" charset="0"/>
                      </a:endParaRPr>
                    </a:p>
                  </a:txBody>
                  <a:tcPr marL="90000" marR="90000" marT="90000" marB="90000" horzOverflow="overflow">
                    <a:lnL w="9525" cap="flat" cmpd="sng" algn="ctr">
                      <a:solidFill>
                        <a:schemeClr val="bg1"/>
                      </a:solidFill>
                      <a:prstDash val="solid"/>
                      <a:round/>
                      <a:headEnd type="none" w="med" len="med"/>
                      <a:tailEnd type="none" w="med" len="med"/>
                    </a:lnL>
                    <a:lnR>
                      <a:noFill/>
                    </a:lnR>
                    <a:lnT w="9525" cap="flat" cmpd="sng" algn="ctr">
                      <a:solidFill>
                        <a:srgbClr val="BBD7C0"/>
                      </a:solidFill>
                      <a:prstDash val="solid"/>
                      <a:round/>
                      <a:headEnd type="none" w="med" len="med"/>
                      <a:tailEnd type="none" w="med" len="med"/>
                    </a:lnT>
                    <a:lnB>
                      <a:noFill/>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pic>
        <p:nvPicPr>
          <p:cNvPr id="33802" name="Picture 14" descr="http://i.telegraph.co.uk/multimedia/archive/02076/standard_poor_2076208b.jpg"/>
          <p:cNvPicPr>
            <a:picLocks noChangeAspect="1" noChangeArrowheads="1"/>
          </p:cNvPicPr>
          <p:nvPr/>
        </p:nvPicPr>
        <p:blipFill>
          <a:blip r:embed="rId2" cstate="print"/>
          <a:srcRect/>
          <a:stretch>
            <a:fillRect/>
          </a:stretch>
        </p:blipFill>
        <p:spPr bwMode="auto">
          <a:xfrm>
            <a:off x="5868144" y="4216258"/>
            <a:ext cx="2881015" cy="2007383"/>
          </a:xfrm>
          <a:prstGeom prst="rect">
            <a:avLst/>
          </a:prstGeom>
          <a:noFill/>
          <a:ln w="9525" algn="ctr">
            <a:solidFill>
              <a:schemeClr val="bg1"/>
            </a:solidFill>
            <a:miter lim="800000"/>
            <a:headEnd/>
            <a:tailEnd/>
          </a:ln>
        </p:spPr>
      </p:pic>
      <p:sp>
        <p:nvSpPr>
          <p:cNvPr id="33803" name="Rectangle 2"/>
          <p:cNvSpPr>
            <a:spLocks noChangeArrowheads="1"/>
          </p:cNvSpPr>
          <p:nvPr/>
        </p:nvSpPr>
        <p:spPr bwMode="auto">
          <a:xfrm>
            <a:off x="1547813" y="45136"/>
            <a:ext cx="6048375" cy="873125"/>
          </a:xfrm>
          <a:prstGeom prst="rect">
            <a:avLst/>
          </a:prstGeom>
          <a:noFill/>
          <a:ln w="9525" algn="ctr">
            <a:noFill/>
            <a:miter lim="800000"/>
            <a:headEnd/>
            <a:tailEnd/>
          </a:ln>
        </p:spPr>
        <p:txBody>
          <a:bodyPr anchor="b"/>
          <a:lstStyle/>
          <a:p>
            <a:pPr algn="ctr" eaLnBrk="0" hangingPunct="0"/>
            <a:r>
              <a:rPr lang="en-GB" sz="2400" dirty="0">
                <a:solidFill>
                  <a:srgbClr val="01430A"/>
                </a:solidFill>
              </a:rPr>
              <a:t>THFC: Standard &amp; Poor’s Rating</a:t>
            </a:r>
            <a:br>
              <a:rPr lang="en-GB" sz="2400" dirty="0">
                <a:solidFill>
                  <a:srgbClr val="01430A"/>
                </a:solidFill>
              </a:rPr>
            </a:br>
            <a:r>
              <a:rPr lang="en-GB" sz="2400" dirty="0">
                <a:solidFill>
                  <a:srgbClr val="01430A"/>
                </a:solidFill>
              </a:rPr>
              <a:t>Major Rating Factors</a:t>
            </a:r>
          </a:p>
        </p:txBody>
      </p:sp>
      <p:sp>
        <p:nvSpPr>
          <p:cNvPr id="2" name="Slide Number Placeholder 1"/>
          <p:cNvSpPr>
            <a:spLocks noGrp="1"/>
          </p:cNvSpPr>
          <p:nvPr>
            <p:ph type="sldNum" sz="quarter" idx="12"/>
          </p:nvPr>
        </p:nvSpPr>
        <p:spPr/>
        <p:txBody>
          <a:bodyPr/>
          <a:lstStyle/>
          <a:p>
            <a:pPr>
              <a:defRPr/>
            </a:pPr>
            <a:fld id="{3F59924A-0AB8-4FE4-8EC0-4D84FB19C847}" type="slidenum">
              <a:rPr lang="en-GB" smtClean="0"/>
              <a:pPr>
                <a:defRPr/>
              </a:pPr>
              <a:t>5</a:t>
            </a:fld>
            <a:endParaRPr lang="en-GB" dirty="0"/>
          </a:p>
        </p:txBody>
      </p:sp>
    </p:spTree>
    <p:extLst>
      <p:ext uri="{BB962C8B-B14F-4D97-AF65-F5344CB8AC3E}">
        <p14:creationId xmlns:p14="http://schemas.microsoft.com/office/powerpoint/2010/main" val="2347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348880"/>
            <a:ext cx="7772400" cy="1143000"/>
          </a:xfrm>
        </p:spPr>
        <p:txBody>
          <a:bodyPr/>
          <a:lstStyle/>
          <a:p>
            <a:r>
              <a:rPr lang="en-GB" dirty="0"/>
              <a:t>THFC Limited – portfolio data</a:t>
            </a:r>
          </a:p>
        </p:txBody>
      </p:sp>
      <p:sp>
        <p:nvSpPr>
          <p:cNvPr id="2" name="Slide Number Placeholder 1"/>
          <p:cNvSpPr>
            <a:spLocks noGrp="1"/>
          </p:cNvSpPr>
          <p:nvPr>
            <p:ph type="sldNum" sz="quarter" idx="12"/>
          </p:nvPr>
        </p:nvSpPr>
        <p:spPr/>
        <p:txBody>
          <a:bodyPr/>
          <a:lstStyle/>
          <a:p>
            <a:pPr>
              <a:defRPr/>
            </a:pPr>
            <a:fld id="{E47B552A-35EC-4C52-9E32-0D1FCC849828}" type="slidenum">
              <a:rPr lang="en-GB" smtClean="0"/>
              <a:pPr>
                <a:defRPr/>
              </a:pPr>
              <a:t>6</a:t>
            </a:fld>
            <a:endParaRPr lang="en-GB" dirty="0"/>
          </a:p>
        </p:txBody>
      </p:sp>
    </p:spTree>
    <p:extLst>
      <p:ext uri="{BB962C8B-B14F-4D97-AF65-F5344CB8AC3E}">
        <p14:creationId xmlns:p14="http://schemas.microsoft.com/office/powerpoint/2010/main" val="37328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78" name="Group 102"/>
          <p:cNvGraphicFramePr>
            <a:graphicFrameLocks noGrp="1"/>
          </p:cNvGraphicFramePr>
          <p:nvPr>
            <p:extLst>
              <p:ext uri="{D42A27DB-BD31-4B8C-83A1-F6EECF244321}">
                <p14:modId xmlns:p14="http://schemas.microsoft.com/office/powerpoint/2010/main" val="3857691634"/>
              </p:ext>
            </p:extLst>
          </p:nvPr>
        </p:nvGraphicFramePr>
        <p:xfrm>
          <a:off x="690561" y="831233"/>
          <a:ext cx="8208963" cy="1429440"/>
        </p:xfrm>
        <a:graphic>
          <a:graphicData uri="http://schemas.openxmlformats.org/drawingml/2006/table">
            <a:tbl>
              <a:tblPr/>
              <a:tblGrid>
                <a:gridCol w="3086234">
                  <a:extLst>
                    <a:ext uri="{9D8B030D-6E8A-4147-A177-3AD203B41FA5}">
                      <a16:colId xmlns:a16="http://schemas.microsoft.com/office/drawing/2014/main" val="20000"/>
                    </a:ext>
                  </a:extLst>
                </a:gridCol>
                <a:gridCol w="1387272">
                  <a:extLst>
                    <a:ext uri="{9D8B030D-6E8A-4147-A177-3AD203B41FA5}">
                      <a16:colId xmlns:a16="http://schemas.microsoft.com/office/drawing/2014/main" val="20001"/>
                    </a:ext>
                  </a:extLst>
                </a:gridCol>
                <a:gridCol w="1592374">
                  <a:extLst>
                    <a:ext uri="{9D8B030D-6E8A-4147-A177-3AD203B41FA5}">
                      <a16:colId xmlns:a16="http://schemas.microsoft.com/office/drawing/2014/main" val="20002"/>
                    </a:ext>
                  </a:extLst>
                </a:gridCol>
                <a:gridCol w="2143083">
                  <a:extLst>
                    <a:ext uri="{9D8B030D-6E8A-4147-A177-3AD203B41FA5}">
                      <a16:colId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FFFFFF"/>
                          </a:solidFill>
                          <a:effectLst/>
                          <a:latin typeface="Arial" charset="0"/>
                          <a:cs typeface="Arial" charset="0"/>
                        </a:rPr>
                        <a:t>Bond</a:t>
                      </a:r>
                    </a:p>
                  </a:txBody>
                  <a:tcPr marL="90000" marR="90000" marT="72000" marB="72000" anchor="b" horzOverflow="overflow">
                    <a:lnL>
                      <a:noFill/>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FFFFFF"/>
                          </a:solidFill>
                          <a:effectLst/>
                          <a:latin typeface="Arial" charset="0"/>
                          <a:cs typeface="Arial" charset="0"/>
                        </a:rPr>
                        <a:t>Rating (S&amp;P)</a:t>
                      </a:r>
                    </a:p>
                  </a:txBody>
                  <a:tcPr marL="90000" marR="90000" marT="72000" marB="72000" anchor="b"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FFFFFF"/>
                          </a:solidFill>
                          <a:effectLst/>
                          <a:latin typeface="Arial" charset="0"/>
                          <a:cs typeface="Arial" charset="0"/>
                        </a:rPr>
                        <a:t>Outstanding £k</a:t>
                      </a:r>
                    </a:p>
                  </a:txBody>
                  <a:tcPr marL="90000" marR="90000" marT="72000" marB="72000" anchor="b"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FFFFFF"/>
                          </a:solidFill>
                          <a:effectLst/>
                          <a:latin typeface="Arial" charset="0"/>
                          <a:cs typeface="Arial" charset="0"/>
                        </a:rPr>
                        <a:t>Index Constituent</a:t>
                      </a:r>
                    </a:p>
                  </a:txBody>
                  <a:tcPr marL="90000" marR="90000" marT="72000" marB="72000" anchor="b" horzOverflow="overflow">
                    <a:lnL w="9525" cap="flat" cmpd="sng" algn="ctr">
                      <a:solidFill>
                        <a:schemeClr val="bg1"/>
                      </a:solidFill>
                      <a:prstDash val="solid"/>
                      <a:round/>
                      <a:headEnd type="none" w="med" len="med"/>
                      <a:tailEnd type="none" w="med" len="med"/>
                    </a:lnL>
                    <a:lnR>
                      <a:noFill/>
                    </a:lnR>
                    <a:lnT cap="flat">
                      <a:noFill/>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extLst>
                  <a:ext uri="{0D108BD9-81ED-4DB2-BD59-A6C34878D82A}">
                    <a16:rowId xmlns:a16="http://schemas.microsoft.com/office/drawing/2014/main" val="10000"/>
                  </a:ext>
                </a:extLst>
              </a:tr>
              <a:tr h="169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charset="0"/>
                          <a:cs typeface="Arial" charset="0"/>
                        </a:rPr>
                        <a:t>Funding No.1</a:t>
                      </a:r>
                    </a:p>
                  </a:txBody>
                  <a:tcPr marL="90000" marR="90000" marT="72000" marB="72000" horzOverflow="overflow">
                    <a:lnL>
                      <a:noFill/>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charset="0"/>
                          <a:cs typeface="Arial" charset="0"/>
                        </a:rPr>
                        <a:t>A</a:t>
                      </a:r>
                    </a:p>
                  </a:txBody>
                  <a:tcPr marL="90000" marR="90000" marT="72000" marB="7200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charset="0"/>
                          <a:cs typeface="Arial" charset="0"/>
                        </a:rPr>
                        <a:t>235,205</a:t>
                      </a:r>
                    </a:p>
                  </a:txBody>
                  <a:tcPr marL="90000" marR="90000" marT="72000" marB="7200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iBoxx</a:t>
                      </a:r>
                    </a:p>
                  </a:txBody>
                  <a:tcPr marL="90000" marR="90000" marT="72000" marB="72000" horzOverflow="overflow">
                    <a:lnL w="9525" cap="flat" cmpd="sng" algn="ctr">
                      <a:no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charset="0"/>
                          <a:cs typeface="Arial" charset="0"/>
                        </a:rPr>
                        <a:t>Funding No.2 </a:t>
                      </a:r>
                    </a:p>
                  </a:txBody>
                  <a:tcPr marL="90000" marR="90000" marT="72000" marB="72000" horzOverflow="overflow">
                    <a:lnL>
                      <a:noFill/>
                    </a:lnL>
                    <a:lnR w="9525" cap="flat" cmpd="sng" algn="ctr">
                      <a:noFill/>
                      <a:prstDash val="solid"/>
                      <a:round/>
                      <a:headEnd type="none" w="med" len="med"/>
                      <a:tailEnd type="none" w="med" len="med"/>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charset="0"/>
                          <a:cs typeface="Arial" charset="0"/>
                        </a:rPr>
                        <a:t>A</a:t>
                      </a:r>
                    </a:p>
                  </a:txBody>
                  <a:tcPr marL="90000" marR="90000" marT="72000" marB="7200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charset="0"/>
                          <a:cs typeface="Arial" charset="0"/>
                        </a:rPr>
                        <a:t>370,850</a:t>
                      </a:r>
                    </a:p>
                  </a:txBody>
                  <a:tcPr marL="90000" marR="90000" marT="72000" marB="7200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iBoxx</a:t>
                      </a:r>
                    </a:p>
                  </a:txBody>
                  <a:tcPr marL="90000" marR="90000" marT="72000" marB="72000" horzOverflow="overflow">
                    <a:lnL w="9525" cap="flat" cmpd="sng" algn="ctr">
                      <a:noFill/>
                      <a:prstDash val="solid"/>
                      <a:round/>
                      <a:headEnd type="none" w="med" len="med"/>
                      <a:tailEnd type="none" w="med" len="med"/>
                    </a:lnL>
                    <a:lnR>
                      <a:noFill/>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charset="0"/>
                          <a:cs typeface="Arial" charset="0"/>
                        </a:rPr>
                        <a:t>Funding No.3</a:t>
                      </a:r>
                    </a:p>
                  </a:txBody>
                  <a:tcPr marL="90000" marR="90000" marT="72000" marB="72000" horzOverflow="overflow">
                    <a:lnL>
                      <a:noFill/>
                    </a:lnL>
                    <a:lnR w="9525" cap="flat" cmpd="sng" algn="ctr">
                      <a:noFill/>
                      <a:prstDash val="solid"/>
                      <a:round/>
                      <a:headEnd type="none" w="med" len="med"/>
                      <a:tailEnd type="none" w="med" len="med"/>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charset="0"/>
                          <a:cs typeface="Arial" charset="0"/>
                        </a:rPr>
                        <a:t>A</a:t>
                      </a:r>
                    </a:p>
                  </a:txBody>
                  <a:tcPr marL="90000" marR="90000" marT="72000" marB="7200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charset="0"/>
                          <a:cs typeface="Arial" charset="0"/>
                        </a:rPr>
                        <a:t>625,300</a:t>
                      </a:r>
                    </a:p>
                  </a:txBody>
                  <a:tcPr marL="90000" marR="90000" marT="72000" marB="7200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iBoxx</a:t>
                      </a:r>
                    </a:p>
                  </a:txBody>
                  <a:tcPr marL="90000" marR="90000" marT="72000" marB="72000" horzOverflow="overflow">
                    <a:lnL w="9525" cap="flat" cmpd="sng" algn="ctr">
                      <a:noFill/>
                      <a:prstDash val="solid"/>
                      <a:round/>
                      <a:headEnd type="none" w="med" len="med"/>
                      <a:tailEnd type="none" w="med" len="med"/>
                    </a:lnL>
                    <a:lnR>
                      <a:noFill/>
                    </a:lnR>
                    <a:lnT w="9525" cap="flat" cmpd="sng" algn="ctr">
                      <a:solidFill>
                        <a:srgbClr val="BBD7C0"/>
                      </a:solidFill>
                      <a:prstDash val="solid"/>
                      <a:round/>
                      <a:headEnd type="none" w="med" len="med"/>
                      <a:tailEnd type="none" w="med" len="med"/>
                    </a:lnT>
                    <a:lnB w="9525" cap="flat" cmpd="sng" algn="ctr">
                      <a:solidFill>
                        <a:srgbClr val="BBD7C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bl>
          </a:graphicData>
        </a:graphic>
      </p:graphicFrame>
      <p:sp>
        <p:nvSpPr>
          <p:cNvPr id="6" name="Title 1"/>
          <p:cNvSpPr txBox="1">
            <a:spLocks/>
          </p:cNvSpPr>
          <p:nvPr/>
        </p:nvSpPr>
        <p:spPr bwMode="auto">
          <a:xfrm>
            <a:off x="794719" y="2362471"/>
            <a:ext cx="8069262" cy="433388"/>
          </a:xfrm>
          <a:prstGeom prst="rect">
            <a:avLst/>
          </a:prstGeom>
          <a:noFill/>
          <a:ln w="9525" algn="ctr">
            <a:noFill/>
            <a:miter lim="800000"/>
            <a:headEnd/>
            <a:tailEnd/>
          </a:ln>
        </p:spPr>
        <p:txBody>
          <a:bodyPr anchor="b"/>
          <a:lstStyle>
            <a:defPPr>
              <a:defRPr lang="en-GB"/>
            </a:defPPr>
            <a:lvl1pPr algn="ctr" eaLnBrk="0" hangingPunct="0">
              <a:defRPr sz="2000" b="1">
                <a:solidFill>
                  <a:srgbClr val="01430A"/>
                </a:solidFill>
              </a:defRPr>
            </a:lvl1pPr>
          </a:lstStyle>
          <a:p>
            <a:r>
              <a:rPr lang="en-GB" dirty="0"/>
              <a:t>THFC Ltd Loan Portfolio as at 31 Mar 17</a:t>
            </a:r>
          </a:p>
        </p:txBody>
      </p:sp>
      <p:sp>
        <p:nvSpPr>
          <p:cNvPr id="28707" name="TextBox 7"/>
          <p:cNvSpPr txBox="1">
            <a:spLocks noChangeArrowheads="1"/>
          </p:cNvSpPr>
          <p:nvPr/>
        </p:nvSpPr>
        <p:spPr bwMode="auto">
          <a:xfrm>
            <a:off x="1928878" y="139868"/>
            <a:ext cx="5076825" cy="461962"/>
          </a:xfrm>
          <a:prstGeom prst="rect">
            <a:avLst/>
          </a:prstGeom>
          <a:noFill/>
          <a:ln w="9525" algn="ctr">
            <a:noFill/>
            <a:miter lim="800000"/>
            <a:headEnd/>
            <a:tailEnd/>
          </a:ln>
        </p:spPr>
        <p:txBody>
          <a:bodyPr anchor="b"/>
          <a:lstStyle/>
          <a:p>
            <a:pPr algn="ctr" eaLnBrk="0" hangingPunct="0"/>
            <a:r>
              <a:rPr lang="en-GB" sz="2400" dirty="0">
                <a:solidFill>
                  <a:srgbClr val="01430A"/>
                </a:solidFill>
              </a:rPr>
              <a:t>THFC Ltd Rated Issuance</a:t>
            </a:r>
          </a:p>
        </p:txBody>
      </p:sp>
      <p:graphicFrame>
        <p:nvGraphicFramePr>
          <p:cNvPr id="9" name="Chart 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986999396"/>
              </p:ext>
            </p:extLst>
          </p:nvPr>
        </p:nvGraphicFramePr>
        <p:xfrm>
          <a:off x="578909" y="2795859"/>
          <a:ext cx="4026768" cy="39455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213937888"/>
              </p:ext>
            </p:extLst>
          </p:nvPr>
        </p:nvGraphicFramePr>
        <p:xfrm>
          <a:off x="4605676" y="2866750"/>
          <a:ext cx="3998771" cy="38026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69597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608542" y="454894"/>
            <a:ext cx="5976664" cy="440730"/>
          </a:xfrm>
          <a:prstGeom prst="rect">
            <a:avLst/>
          </a:prstGeom>
          <a:noFill/>
          <a:ln w="9525" algn="ctr">
            <a:noFill/>
            <a:miter lim="800000"/>
            <a:headEnd/>
            <a:tailEnd/>
          </a:ln>
        </p:spPr>
        <p:txBody>
          <a:bodyPr anchor="b"/>
          <a:lstStyle/>
          <a:p>
            <a:pPr algn="ctr" eaLnBrk="0" hangingPunct="0"/>
            <a:r>
              <a:rPr lang="en-GB" sz="2400" dirty="0">
                <a:solidFill>
                  <a:srgbClr val="01430A"/>
                </a:solidFill>
              </a:rPr>
              <a:t>Exposure balances by HA Group </a:t>
            </a:r>
          </a:p>
          <a:p>
            <a:pPr algn="ctr" eaLnBrk="0" hangingPunct="0"/>
            <a:r>
              <a:rPr lang="en-GB" sz="2400" dirty="0">
                <a:solidFill>
                  <a:srgbClr val="01430A"/>
                </a:solidFill>
              </a:rPr>
              <a:t>31 Mar 17</a:t>
            </a:r>
            <a:endParaRPr lang="en-GB" sz="2400" dirty="0">
              <a:solidFill>
                <a:srgbClr val="FF0000"/>
              </a:solidFill>
            </a:endParaRPr>
          </a:p>
        </p:txBody>
      </p:sp>
      <p:graphicFrame>
        <p:nvGraphicFramePr>
          <p:cNvPr id="8" name="Group 111"/>
          <p:cNvGraphicFramePr>
            <a:graphicFrameLocks noGrp="1"/>
          </p:cNvGraphicFramePr>
          <p:nvPr>
            <p:extLst>
              <p:ext uri="{D42A27DB-BD31-4B8C-83A1-F6EECF244321}">
                <p14:modId xmlns:p14="http://schemas.microsoft.com/office/powerpoint/2010/main" val="349181658"/>
              </p:ext>
            </p:extLst>
          </p:nvPr>
        </p:nvGraphicFramePr>
        <p:xfrm>
          <a:off x="4837113" y="1098550"/>
          <a:ext cx="3963987" cy="3104400"/>
        </p:xfrm>
        <a:graphic>
          <a:graphicData uri="http://schemas.openxmlformats.org/drawingml/2006/table">
            <a:tbl>
              <a:tblPr/>
              <a:tblGrid>
                <a:gridCol w="290295">
                  <a:extLst>
                    <a:ext uri="{9D8B030D-6E8A-4147-A177-3AD203B41FA5}">
                      <a16:colId xmlns:a16="http://schemas.microsoft.com/office/drawing/2014/main" val="20000"/>
                    </a:ext>
                  </a:extLst>
                </a:gridCol>
                <a:gridCol w="1702017">
                  <a:extLst>
                    <a:ext uri="{9D8B030D-6E8A-4147-A177-3AD203B41FA5}">
                      <a16:colId xmlns:a16="http://schemas.microsoft.com/office/drawing/2014/main" val="20001"/>
                    </a:ext>
                  </a:extLst>
                </a:gridCol>
                <a:gridCol w="445892">
                  <a:extLst>
                    <a:ext uri="{9D8B030D-6E8A-4147-A177-3AD203B41FA5}">
                      <a16:colId xmlns:a16="http://schemas.microsoft.com/office/drawing/2014/main" val="20002"/>
                    </a:ext>
                  </a:extLst>
                </a:gridCol>
                <a:gridCol w="601858">
                  <a:extLst>
                    <a:ext uri="{9D8B030D-6E8A-4147-A177-3AD203B41FA5}">
                      <a16:colId xmlns:a16="http://schemas.microsoft.com/office/drawing/2014/main" val="20003"/>
                    </a:ext>
                  </a:extLst>
                </a:gridCol>
                <a:gridCol w="923925">
                  <a:extLst>
                    <a:ext uri="{9D8B030D-6E8A-4147-A177-3AD203B41FA5}">
                      <a16:colId xmlns:a16="http://schemas.microsoft.com/office/drawing/2014/main" val="20004"/>
                    </a:ext>
                  </a:extLst>
                </a:gridCol>
              </a:tblGrid>
              <a:tr h="122238">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cs typeface="Arial" charset="0"/>
                        </a:rPr>
                        <a:t>THFC — Top 10 exposures</a:t>
                      </a:r>
                    </a:p>
                  </a:txBody>
                  <a:tcPr marL="72000" marR="72000" marT="46800" marB="468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326E46"/>
                    </a:solidFill>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2238">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Arial" charset="0"/>
                        <a:cs typeface="Arial" charset="0"/>
                      </a:endParaRPr>
                    </a:p>
                  </a:txBody>
                  <a:tcPr marL="72000" marR="72000" marT="46800" marB="468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91BD98"/>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cs typeface="Arial" charset="0"/>
                        </a:rPr>
                        <a:t>Borrower (Group)</a:t>
                      </a:r>
                    </a:p>
                  </a:txBody>
                  <a:tcPr marL="72000" marR="72000" marT="46800" marB="468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91BD98"/>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solidFill>
                          <a:schemeClr val="bg1"/>
                        </a:solidFill>
                        <a:effectLst/>
                        <a:latin typeface="Arial" charset="0"/>
                        <a:cs typeface="Arial" charset="0"/>
                      </a:endParaRPr>
                    </a:p>
                  </a:txBody>
                  <a:tcPr marL="72000" marR="72000" marT="46800" marB="468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91BD98"/>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cs typeface="Arial" charset="0"/>
                        </a:rPr>
                        <a:t>Rating</a:t>
                      </a:r>
                    </a:p>
                  </a:txBody>
                  <a:tcPr marL="72000" marR="72000" marT="46800" marB="468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91BD9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cs typeface="Arial" charset="0"/>
                        </a:rPr>
                        <a:t>Current Balance</a:t>
                      </a:r>
                    </a:p>
                  </a:txBody>
                  <a:tcPr marL="72000" marR="72000" marT="46800" marB="468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91BD98"/>
                    </a:solidFill>
                  </a:tcPr>
                </a:tc>
                <a:extLst>
                  <a:ext uri="{0D108BD9-81ED-4DB2-BD59-A6C34878D82A}">
                    <a16:rowId xmlns:a16="http://schemas.microsoft.com/office/drawing/2014/main" val="10001"/>
                  </a:ext>
                </a:extLst>
              </a:tr>
              <a:tr h="1206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1</a:t>
                      </a:r>
                    </a:p>
                  </a:txBody>
                  <a:tcPr marL="72000" marR="72000" marT="46800" marB="46800" anchor="ctr" horzOverflow="overflow">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Southern</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G15</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A1</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144,163</a:t>
                      </a:r>
                    </a:p>
                  </a:txBody>
                  <a:tcPr marL="72000" marR="270000" marT="46800" marB="46800" anchor="ctr"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1222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2</a:t>
                      </a:r>
                    </a:p>
                  </a:txBody>
                  <a:tcPr marL="72000" marR="72000" marT="46800" marB="46800" anchor="ctr" horzOverflow="overflow">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A2Dominion</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G15</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A+</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132,477</a:t>
                      </a:r>
                    </a:p>
                  </a:txBody>
                  <a:tcPr marL="72000" marR="270000" marT="46800" marB="46800" anchor="ctr"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22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3</a:t>
                      </a:r>
                    </a:p>
                  </a:txBody>
                  <a:tcPr marL="72000" marR="72000" marT="46800" marB="46800" anchor="ctr" horzOverflow="overflow">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Network</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G15</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130,940</a:t>
                      </a:r>
                    </a:p>
                  </a:txBody>
                  <a:tcPr marL="72000" marR="270000" marT="46800" marB="46800" anchor="ctr"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r h="1222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4</a:t>
                      </a:r>
                    </a:p>
                  </a:txBody>
                  <a:tcPr marL="72000" marR="72000" marT="46800" marB="46800" anchor="ctr" horzOverflow="overflow">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Family Mosaic</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G15</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A1</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82,698</a:t>
                      </a:r>
                    </a:p>
                  </a:txBody>
                  <a:tcPr marL="72000" marR="270000" marT="46800" marB="46800" anchor="ctr"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222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5</a:t>
                      </a:r>
                    </a:p>
                  </a:txBody>
                  <a:tcPr marL="72000" marR="72000" marT="46800" marB="46800" anchor="ctr" horzOverflow="overflow">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Home</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rgbClr val="000000"/>
                        </a:solidFill>
                        <a:effectLst/>
                        <a:latin typeface="Arial" charset="0"/>
                        <a:cs typeface="Arial" charset="0"/>
                      </a:endParaRP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A</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65,356</a:t>
                      </a:r>
                    </a:p>
                  </a:txBody>
                  <a:tcPr marL="72000" marR="270000" marT="46800" marB="46800" anchor="ctr"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6"/>
                  </a:ext>
                </a:extLst>
              </a:tr>
              <a:tr h="1222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6</a:t>
                      </a:r>
                    </a:p>
                  </a:txBody>
                  <a:tcPr marL="72000" marR="72000" marT="46800" marB="46800" anchor="ctr" horzOverflow="overflow">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Paradigm</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rgbClr val="000000"/>
                        </a:solidFill>
                        <a:effectLst/>
                        <a:latin typeface="Arial" charset="0"/>
                        <a:cs typeface="Arial" charset="0"/>
                      </a:endParaRP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rgbClr val="000000"/>
                        </a:solidFill>
                        <a:effectLst/>
                        <a:latin typeface="Arial" charset="0"/>
                        <a:cs typeface="Arial" charset="0"/>
                      </a:endParaRP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65,000</a:t>
                      </a:r>
                    </a:p>
                  </a:txBody>
                  <a:tcPr marL="72000" marR="270000" marT="46800" marB="46800" anchor="ctr"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222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7</a:t>
                      </a:r>
                    </a:p>
                  </a:txBody>
                  <a:tcPr marL="72000" marR="72000" marT="46800" marB="46800" anchor="ctr" horzOverflow="overflow">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Hyde</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G15</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A+</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62,622</a:t>
                      </a:r>
                    </a:p>
                  </a:txBody>
                  <a:tcPr marL="72000" marR="270000" marT="46800" marB="46800" anchor="ctr"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8"/>
                  </a:ext>
                </a:extLst>
              </a:tr>
              <a:tr h="1222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8</a:t>
                      </a:r>
                    </a:p>
                  </a:txBody>
                  <a:tcPr marL="72000" marR="72000" marT="46800" marB="46800" anchor="ctr" horzOverflow="overflow">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Thames Valley</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rgbClr val="000000"/>
                        </a:solidFill>
                        <a:effectLst/>
                        <a:latin typeface="Arial" charset="0"/>
                        <a:cs typeface="Arial" charset="0"/>
                      </a:endParaRP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rgbClr val="000000"/>
                        </a:solidFill>
                        <a:effectLst/>
                        <a:latin typeface="Arial" charset="0"/>
                        <a:cs typeface="Arial" charset="0"/>
                      </a:endParaRP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53,936</a:t>
                      </a:r>
                    </a:p>
                  </a:txBody>
                  <a:tcPr marL="72000" marR="270000" marT="46800" marB="46800" anchor="ctr"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206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9</a:t>
                      </a:r>
                    </a:p>
                  </a:txBody>
                  <a:tcPr marL="72000" marR="72000" marT="46800" marB="46800" anchor="ctr" horzOverflow="overflow">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Genesis</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G15</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Baa1</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50,500</a:t>
                      </a:r>
                    </a:p>
                  </a:txBody>
                  <a:tcPr marL="72000" marR="270000" marT="46800" marB="46800" anchor="ctr"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0"/>
                  </a:ext>
                </a:extLst>
              </a:tr>
              <a:tr h="1222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10</a:t>
                      </a:r>
                    </a:p>
                  </a:txBody>
                  <a:tcPr marL="72000" marR="72000" marT="46800" marB="46800" anchor="ctr" horzOverflow="overflow">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Westcountry</a:t>
                      </a: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rgbClr val="000000"/>
                        </a:solidFill>
                        <a:effectLst/>
                        <a:latin typeface="Arial" charset="0"/>
                        <a:cs typeface="Arial" charset="0"/>
                      </a:endParaRP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rgbClr val="000000"/>
                        </a:solidFill>
                        <a:effectLst/>
                        <a:latin typeface="Arial" charset="0"/>
                        <a:cs typeface="Arial" charset="0"/>
                      </a:endParaRPr>
                    </a:p>
                  </a:txBody>
                  <a:tcPr marL="72000" marR="72000" marT="46800" marB="46800" anchor="ctr" horzOverflow="overflow">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47,000</a:t>
                      </a:r>
                    </a:p>
                  </a:txBody>
                  <a:tcPr marL="72000" marR="270000" marT="46800" marB="46800" anchor="ctr" horzOverflow="overflow">
                    <a:lnL>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graphicFrame>
        <p:nvGraphicFramePr>
          <p:cNvPr id="7" name="Chart 6">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4235125720"/>
              </p:ext>
            </p:extLst>
          </p:nvPr>
        </p:nvGraphicFramePr>
        <p:xfrm>
          <a:off x="392648" y="692697"/>
          <a:ext cx="8408452" cy="596408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E647C16E-2C0D-4DB2-9E9C-3D0C781F45B8}" type="slidenum">
              <a:rPr lang="en-GB" smtClean="0"/>
              <a:pPr>
                <a:defRPr/>
              </a:pPr>
              <a:t>8</a:t>
            </a:fld>
            <a:endParaRPr lang="en-GB" dirty="0"/>
          </a:p>
        </p:txBody>
      </p:sp>
    </p:spTree>
    <p:extLst>
      <p:ext uri="{BB962C8B-B14F-4D97-AF65-F5344CB8AC3E}">
        <p14:creationId xmlns:p14="http://schemas.microsoft.com/office/powerpoint/2010/main" val="382186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2884510011"/>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2321932"/>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14187</TotalTime>
  <Words>3254</Words>
  <Application>Microsoft Office PowerPoint</Application>
  <PresentationFormat>On-screen Show (4:3)</PresentationFormat>
  <Paragraphs>639</Paragraphs>
  <Slides>44</Slides>
  <Notes>24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0" baseType="lpstr">
      <vt:lpstr>Arial</vt:lpstr>
      <vt:lpstr>Calibri</vt:lpstr>
      <vt:lpstr>Times New Roman</vt:lpstr>
      <vt:lpstr>Wingdings</vt:lpstr>
      <vt:lpstr>Default Design</vt:lpstr>
      <vt:lpstr>Worksheet</vt:lpstr>
      <vt:lpstr> </vt:lpstr>
      <vt:lpstr>THFC  Legal Disclaimer</vt:lpstr>
      <vt:lpstr>PowerPoint Presentation</vt:lpstr>
      <vt:lpstr>Group 2017 results and 2018 budget</vt:lpstr>
      <vt:lpstr>PowerPoint Presentation</vt:lpstr>
      <vt:lpstr>THFC Limited – portfolio data</vt:lpstr>
      <vt:lpstr>PowerPoint Presentation</vt:lpstr>
      <vt:lpstr>PowerPoint Presentation</vt:lpstr>
      <vt:lpstr>PowerPoint Presentation</vt:lpstr>
      <vt:lpstr>PowerPoint Presentation</vt:lpstr>
      <vt:lpstr>Asset Cover History</vt:lpstr>
      <vt:lpstr>Liquidity Resources in Stress Scenario (underlying borrower default)</vt:lpstr>
      <vt:lpstr>Liquidity Resources in Stress Scenario (underlying borrower default)</vt:lpstr>
      <vt:lpstr>11.5% Debenture Stock maturity 2016</vt:lpstr>
      <vt:lpstr>PowerPoint Presentation</vt:lpstr>
      <vt:lpstr>Debenture Stock maturity 2023</vt:lpstr>
      <vt:lpstr>AHF summary</vt:lpstr>
      <vt:lpstr>THFC/AHF Business Volumes (including remaining AHF pipeline)</vt:lpstr>
      <vt:lpstr>AHF – the most successful  Government Guarantee programme</vt:lpstr>
      <vt:lpstr>THFC – the next steps</vt:lpstr>
      <vt:lpstr>Incremental new lending</vt:lpstr>
      <vt:lpstr>What differentiates THFC</vt:lpstr>
      <vt:lpstr>Credit Review</vt:lpstr>
      <vt:lpstr>Key Financial Metrics</vt:lpstr>
      <vt:lpstr>Financial Plan Stress Testing</vt:lpstr>
      <vt:lpstr>Sector Outlook</vt:lpstr>
      <vt:lpstr> </vt:lpstr>
      <vt:lpstr> </vt:lpstr>
      <vt:lpstr>PowerPoint Presentation</vt:lpstr>
      <vt:lpstr>PowerPoint Presentation</vt:lpstr>
      <vt:lpstr>PowerPoint Presentation</vt:lpstr>
      <vt:lpstr>PowerPoint Presentation</vt:lpstr>
      <vt:lpstr>Sales Exposure</vt:lpstr>
      <vt:lpstr>PowerPoint Presentation</vt:lpstr>
      <vt:lpstr>What does BREXIT mean for HAs?</vt:lpstr>
      <vt:lpstr>PowerPoint Presentation</vt:lpstr>
      <vt:lpstr>PowerPoint Presentation</vt:lpstr>
      <vt:lpstr>Conclusion</vt:lpstr>
      <vt:lpstr>Questions</vt:lpstr>
      <vt:lpstr>PowerPoint Presentation</vt:lpstr>
      <vt:lpstr>PowerPoint Presentation</vt:lpstr>
      <vt:lpstr>THFC Group Structure</vt:lpstr>
      <vt:lpstr>THFC 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Barland</dc:creator>
  <cp:lastModifiedBy>William Stevenson</cp:lastModifiedBy>
  <cp:revision>840</cp:revision>
  <cp:lastPrinted>2017-05-25T09:14:35Z</cp:lastPrinted>
  <dcterms:created xsi:type="dcterms:W3CDTF">2003-11-05T14:24:38Z</dcterms:created>
  <dcterms:modified xsi:type="dcterms:W3CDTF">2017-05-25T09:14:41Z</dcterms:modified>
</cp:coreProperties>
</file>